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6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724" r:id="rId2"/>
    <p:sldMasterId id="2147483749" r:id="rId3"/>
    <p:sldMasterId id="2147483774" r:id="rId4"/>
    <p:sldMasterId id="2147483799" r:id="rId5"/>
    <p:sldMasterId id="2147483811" r:id="rId6"/>
    <p:sldMasterId id="2147483854" r:id="rId7"/>
    <p:sldMasterId id="2147483876" r:id="rId8"/>
  </p:sldMasterIdLst>
  <p:notesMasterIdLst>
    <p:notesMasterId r:id="rId30"/>
  </p:notesMasterIdLst>
  <p:handoutMasterIdLst>
    <p:handoutMasterId r:id="rId31"/>
  </p:handoutMasterIdLst>
  <p:sldIdLst>
    <p:sldId id="598" r:id="rId9"/>
    <p:sldId id="599" r:id="rId10"/>
    <p:sldId id="624" r:id="rId11"/>
    <p:sldId id="626" r:id="rId12"/>
    <p:sldId id="627" r:id="rId13"/>
    <p:sldId id="628" r:id="rId14"/>
    <p:sldId id="629" r:id="rId15"/>
    <p:sldId id="630" r:id="rId16"/>
    <p:sldId id="631" r:id="rId17"/>
    <p:sldId id="632" r:id="rId18"/>
    <p:sldId id="633" r:id="rId19"/>
    <p:sldId id="634" r:id="rId20"/>
    <p:sldId id="635" r:id="rId21"/>
    <p:sldId id="638" r:id="rId22"/>
    <p:sldId id="640" r:id="rId23"/>
    <p:sldId id="641" r:id="rId24"/>
    <p:sldId id="643" r:id="rId25"/>
    <p:sldId id="646" r:id="rId26"/>
    <p:sldId id="645" r:id="rId27"/>
    <p:sldId id="647" r:id="rId28"/>
    <p:sldId id="650" r:id="rId29"/>
  </p:sldIdLst>
  <p:sldSz cx="9906000" cy="6858000" type="A4"/>
  <p:notesSz cx="6807200" cy="9939338"/>
  <p:embeddedFontLst>
    <p:embeddedFont>
      <p:font typeface="맑은 고딕" panose="020B0503020000020004" pitchFamily="50" charset="-127"/>
      <p:regular r:id="rId32"/>
      <p:bold r:id="rId33"/>
    </p:embeddedFont>
    <p:embeddedFont>
      <p:font typeface="현대체 Medium" panose="02020503020101020101" pitchFamily="18" charset="-127"/>
      <p:regular r:id="rId34"/>
    </p:embeddedFont>
    <p:embeddedFont>
      <p:font typeface="HY헤드라인M" panose="02030600000101010101" pitchFamily="18" charset="-127"/>
      <p:regular r:id="rId35"/>
    </p:embeddedFont>
    <p:embeddedFont>
      <p:font typeface="현대체 Light" panose="02020503020101020101" pitchFamily="18" charset="-127"/>
      <p:regular r:id="rId36"/>
    </p:embeddedFont>
    <p:embeddedFont>
      <p:font typeface="현대체 Bold" panose="02020503020101020101" pitchFamily="18" charset="-127"/>
      <p:regular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Cambria" panose="02040503050406030204" pitchFamily="18" charset="0"/>
      <p:regular r:id="rId42"/>
      <p:bold r:id="rId43"/>
      <p:italic r:id="rId44"/>
      <p:boldItalic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E93C796-1A7B-4D34-A8D6-A1D2B27F693A}">
          <p14:sldIdLst>
            <p14:sldId id="598"/>
            <p14:sldId id="599"/>
            <p14:sldId id="624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8"/>
            <p14:sldId id="640"/>
            <p14:sldId id="641"/>
            <p14:sldId id="643"/>
            <p14:sldId id="646"/>
            <p14:sldId id="645"/>
            <p14:sldId id="647"/>
            <p14:sldId id="65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480">
          <p15:clr>
            <a:srgbClr val="A4A3A4"/>
          </p15:clr>
        </p15:guide>
        <p15:guide id="2" pos="59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34EA2"/>
    <a:srgbClr val="BAD6FE"/>
    <a:srgbClr val="D3EDFD"/>
    <a:srgbClr val="ECF7FE"/>
    <a:srgbClr val="58595B"/>
    <a:srgbClr val="D9D9D9"/>
    <a:srgbClr val="AAAAAA"/>
    <a:srgbClr val="9C9B9D"/>
    <a:srgbClr val="9D9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11" autoAdjust="0"/>
    <p:restoredTop sz="99383" autoAdjust="0"/>
  </p:normalViewPr>
  <p:slideViewPr>
    <p:cSldViewPr showGuides="1">
      <p:cViewPr varScale="1">
        <p:scale>
          <a:sx n="133" d="100"/>
          <a:sy n="133" d="100"/>
        </p:scale>
        <p:origin x="-690" y="-84"/>
      </p:cViewPr>
      <p:guideLst>
        <p:guide orient="horz" pos="1480"/>
        <p:guide pos="59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3690" y="-120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4.77</c:v>
                </c:pt>
              </c:strCache>
            </c:strRef>
          </c:tx>
          <c:cat>
            <c:numRef>
              <c:f>Sheet1!$A$2:$A$4</c:f>
              <c:numCache>
                <c:formatCode>General</c:formatCode>
                <c:ptCount val="3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79</c:v>
                </c:pt>
                <c:pt idx="1">
                  <c:v>95.3</c:v>
                </c:pt>
                <c:pt idx="2">
                  <c:v>109.7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6.68</c:v>
                </c:pt>
              </c:strCache>
            </c:strRef>
          </c:tx>
          <c:cat>
            <c:numRef>
              <c:f>Sheet1!$A$2:$A$4</c:f>
              <c:numCache>
                <c:formatCode>General</c:formatCode>
                <c:ptCount val="3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89.7</c:v>
                </c:pt>
                <c:pt idx="1">
                  <c:v>106</c:v>
                </c:pt>
                <c:pt idx="2">
                  <c:v>120.4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8.59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pPr>
              <a:ln>
                <a:solidFill>
                  <a:srgbClr val="FF0000"/>
                </a:solidFill>
              </a:ln>
            </c:spPr>
          </c:marker>
          <c:cat>
            <c:numRef>
              <c:f>Sheet1!$A$2:$A$4</c:f>
              <c:numCache>
                <c:formatCode>General</c:formatCode>
                <c:ptCount val="3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120.3</c:v>
                </c:pt>
                <c:pt idx="1">
                  <c:v>136.6</c:v>
                </c:pt>
                <c:pt idx="2">
                  <c:v>151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577792"/>
        <c:axId val="202579968"/>
      </c:lineChart>
      <c:catAx>
        <c:axId val="2025777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2579968"/>
        <c:crosses val="autoZero"/>
        <c:auto val="1"/>
        <c:lblAlgn val="ctr"/>
        <c:lblOffset val="100"/>
        <c:noMultiLvlLbl val="0"/>
      </c:catAx>
      <c:valAx>
        <c:axId val="202579968"/>
        <c:scaling>
          <c:orientation val="minMax"/>
          <c:max val="16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2577792"/>
        <c:crosses val="autoZero"/>
        <c:crossBetween val="between"/>
        <c:majorUnit val="50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4.77</c:v>
                </c:pt>
              </c:strCache>
            </c:strRef>
          </c:tx>
          <c:cat>
            <c:numRef>
              <c:f>Sheet1!$A$2:$A$4</c:f>
              <c:numCache>
                <c:formatCode>General</c:formatCode>
                <c:ptCount val="3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44</c:v>
                </c:pt>
                <c:pt idx="1">
                  <c:v>54</c:v>
                </c:pt>
                <c:pt idx="2">
                  <c:v>63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6.68</c:v>
                </c:pt>
              </c:strCache>
            </c:strRef>
          </c:tx>
          <c:cat>
            <c:numRef>
              <c:f>Sheet1!$A$2:$A$4</c:f>
              <c:numCache>
                <c:formatCode>General</c:formatCode>
                <c:ptCount val="3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52</c:v>
                </c:pt>
                <c:pt idx="1">
                  <c:v>62</c:v>
                </c:pt>
                <c:pt idx="2">
                  <c:v>70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8.59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pPr>
              <a:ln>
                <a:solidFill>
                  <a:srgbClr val="FF0000"/>
                </a:solidFill>
              </a:ln>
            </c:spPr>
          </c:marker>
          <c:cat>
            <c:numRef>
              <c:f>Sheet1!$A$2:$A$4</c:f>
              <c:numCache>
                <c:formatCode>General</c:formatCode>
                <c:ptCount val="3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80</c:v>
                </c:pt>
                <c:pt idx="1">
                  <c:v>90</c:v>
                </c:pt>
                <c:pt idx="2">
                  <c:v>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253056"/>
        <c:axId val="202254976"/>
      </c:lineChart>
      <c:catAx>
        <c:axId val="202253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2254976"/>
        <c:crosses val="autoZero"/>
        <c:auto val="1"/>
        <c:lblAlgn val="ctr"/>
        <c:lblOffset val="100"/>
        <c:noMultiLvlLbl val="0"/>
      </c:catAx>
      <c:valAx>
        <c:axId val="202254976"/>
        <c:scaling>
          <c:orientation val="minMax"/>
          <c:max val="1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225305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1000</c:v>
                </c:pt>
              </c:strCache>
            </c:strRef>
          </c:tx>
          <c:cat>
            <c:numRef>
              <c:f>Sheet1!$A$2:$A$4</c:f>
              <c:numCache>
                <c:formatCode>General</c:formatCode>
                <c:ptCount val="3"/>
                <c:pt idx="0">
                  <c:v>4.7699999999999996</c:v>
                </c:pt>
                <c:pt idx="1">
                  <c:v>6.68</c:v>
                </c:pt>
                <c:pt idx="2">
                  <c:v>8.59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79</c:v>
                </c:pt>
                <c:pt idx="1">
                  <c:v>89.7</c:v>
                </c:pt>
                <c:pt idx="2">
                  <c:v>120.3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2000</c:v>
                </c:pt>
              </c:strCache>
            </c:strRef>
          </c:tx>
          <c:cat>
            <c:numRef>
              <c:f>Sheet1!$A$2:$A$4</c:f>
              <c:numCache>
                <c:formatCode>General</c:formatCode>
                <c:ptCount val="3"/>
                <c:pt idx="0">
                  <c:v>4.7699999999999996</c:v>
                </c:pt>
                <c:pt idx="1">
                  <c:v>6.68</c:v>
                </c:pt>
                <c:pt idx="2">
                  <c:v>8.59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95.3</c:v>
                </c:pt>
                <c:pt idx="1">
                  <c:v>106</c:v>
                </c:pt>
                <c:pt idx="2">
                  <c:v>136.6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3000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pPr>
              <a:ln>
                <a:solidFill>
                  <a:srgbClr val="FF0000"/>
                </a:solidFill>
              </a:ln>
            </c:spPr>
          </c:marker>
          <c:cat>
            <c:numRef>
              <c:f>Sheet1!$A$2:$A$4</c:f>
              <c:numCache>
                <c:formatCode>General</c:formatCode>
                <c:ptCount val="3"/>
                <c:pt idx="0">
                  <c:v>4.7699999999999996</c:v>
                </c:pt>
                <c:pt idx="1">
                  <c:v>6.68</c:v>
                </c:pt>
                <c:pt idx="2">
                  <c:v>8.59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109.7</c:v>
                </c:pt>
                <c:pt idx="1">
                  <c:v>120.4</c:v>
                </c:pt>
                <c:pt idx="2">
                  <c:v>151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118720"/>
        <c:axId val="101120640"/>
      </c:lineChart>
      <c:catAx>
        <c:axId val="1011187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01120640"/>
        <c:crosses val="autoZero"/>
        <c:auto val="1"/>
        <c:lblAlgn val="ctr"/>
        <c:lblOffset val="100"/>
        <c:noMultiLvlLbl val="0"/>
      </c:catAx>
      <c:valAx>
        <c:axId val="101120640"/>
        <c:scaling>
          <c:orientation val="minMax"/>
          <c:max val="16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111872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1000</c:v>
                </c:pt>
              </c:strCache>
            </c:strRef>
          </c:tx>
          <c:cat>
            <c:numRef>
              <c:f>Sheet1!$A$2:$A$4</c:f>
              <c:numCache>
                <c:formatCode>General</c:formatCode>
                <c:ptCount val="3"/>
                <c:pt idx="0">
                  <c:v>4.7699999999999996</c:v>
                </c:pt>
                <c:pt idx="1">
                  <c:v>6.68</c:v>
                </c:pt>
                <c:pt idx="2">
                  <c:v>8.59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44</c:v>
                </c:pt>
                <c:pt idx="1">
                  <c:v>52</c:v>
                </c:pt>
                <c:pt idx="2">
                  <c:v>80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2000</c:v>
                </c:pt>
              </c:strCache>
            </c:strRef>
          </c:tx>
          <c:cat>
            <c:numRef>
              <c:f>Sheet1!$A$2:$A$4</c:f>
              <c:numCache>
                <c:formatCode>General</c:formatCode>
                <c:ptCount val="3"/>
                <c:pt idx="0">
                  <c:v>4.7699999999999996</c:v>
                </c:pt>
                <c:pt idx="1">
                  <c:v>6.68</c:v>
                </c:pt>
                <c:pt idx="2">
                  <c:v>8.59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54</c:v>
                </c:pt>
                <c:pt idx="1">
                  <c:v>62</c:v>
                </c:pt>
                <c:pt idx="2">
                  <c:v>90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3000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pPr>
              <a:ln>
                <a:solidFill>
                  <a:srgbClr val="FF0000"/>
                </a:solidFill>
              </a:ln>
            </c:spPr>
          </c:marker>
          <c:cat>
            <c:numRef>
              <c:f>Sheet1!$A$2:$A$4</c:f>
              <c:numCache>
                <c:formatCode>General</c:formatCode>
                <c:ptCount val="3"/>
                <c:pt idx="0">
                  <c:v>4.7699999999999996</c:v>
                </c:pt>
                <c:pt idx="1">
                  <c:v>6.68</c:v>
                </c:pt>
                <c:pt idx="2">
                  <c:v>8.59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63</c:v>
                </c:pt>
                <c:pt idx="1">
                  <c:v>71</c:v>
                </c:pt>
                <c:pt idx="2">
                  <c:v>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946368"/>
        <c:axId val="158799360"/>
      </c:lineChart>
      <c:catAx>
        <c:axId val="1559463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58799360"/>
        <c:crosses val="autoZero"/>
        <c:auto val="1"/>
        <c:lblAlgn val="ctr"/>
        <c:lblOffset val="100"/>
        <c:noMultiLvlLbl val="0"/>
      </c:catAx>
      <c:valAx>
        <c:axId val="158799360"/>
        <c:scaling>
          <c:orientation val="minMax"/>
          <c:max val="1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594636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49787" cy="496967"/>
          </a:xfrm>
          <a:prstGeom prst="rect">
            <a:avLst/>
          </a:prstGeom>
        </p:spPr>
        <p:txBody>
          <a:bodyPr vert="horz" lIns="91404" tIns="45702" rIns="91404" bIns="4570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838" y="3"/>
            <a:ext cx="2949787" cy="496967"/>
          </a:xfrm>
          <a:prstGeom prst="rect">
            <a:avLst/>
          </a:prstGeom>
        </p:spPr>
        <p:txBody>
          <a:bodyPr vert="horz" lIns="91404" tIns="45702" rIns="91404" bIns="45702" rtlCol="0"/>
          <a:lstStyle>
            <a:lvl1pPr algn="r">
              <a:defRPr sz="1200"/>
            </a:lvl1pPr>
          </a:lstStyle>
          <a:p>
            <a:fld id="{34C59E3E-FA21-4ED6-8C61-AE4E24BEEB5A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9"/>
            <a:ext cx="2949787" cy="496967"/>
          </a:xfrm>
          <a:prstGeom prst="rect">
            <a:avLst/>
          </a:prstGeom>
        </p:spPr>
        <p:txBody>
          <a:bodyPr vert="horz" lIns="91404" tIns="45702" rIns="91404" bIns="4570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5838" y="9440649"/>
            <a:ext cx="2949787" cy="496967"/>
          </a:xfrm>
          <a:prstGeom prst="rect">
            <a:avLst/>
          </a:prstGeom>
        </p:spPr>
        <p:txBody>
          <a:bodyPr vert="horz" lIns="91404" tIns="45702" rIns="91404" bIns="45702" rtlCol="0" anchor="b"/>
          <a:lstStyle>
            <a:lvl1pPr algn="r">
              <a:defRPr sz="1200"/>
            </a:lvl1pPr>
          </a:lstStyle>
          <a:p>
            <a:fld id="{34ABD364-5257-4768-B0DC-B414FE4FA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123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49787" cy="496967"/>
          </a:xfrm>
          <a:prstGeom prst="rect">
            <a:avLst/>
          </a:prstGeom>
        </p:spPr>
        <p:txBody>
          <a:bodyPr vert="horz" lIns="91404" tIns="45702" rIns="91404" bIns="4570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3"/>
            <a:ext cx="2949787" cy="496967"/>
          </a:xfrm>
          <a:prstGeom prst="rect">
            <a:avLst/>
          </a:prstGeom>
        </p:spPr>
        <p:txBody>
          <a:bodyPr vert="horz" lIns="91404" tIns="45702" rIns="91404" bIns="45702" rtlCol="0"/>
          <a:lstStyle>
            <a:lvl1pPr algn="r">
              <a:defRPr sz="1200"/>
            </a:lvl1pPr>
          </a:lstStyle>
          <a:p>
            <a:fld id="{28E5DD8E-8DD4-4001-983A-C1FAAFF15003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04" tIns="45702" rIns="91404" bIns="4570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04" tIns="45702" rIns="91404" bIns="45702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9"/>
            <a:ext cx="2949787" cy="496967"/>
          </a:xfrm>
          <a:prstGeom prst="rect">
            <a:avLst/>
          </a:prstGeom>
        </p:spPr>
        <p:txBody>
          <a:bodyPr vert="horz" lIns="91404" tIns="45702" rIns="91404" bIns="4570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9"/>
            <a:ext cx="2949787" cy="496967"/>
          </a:xfrm>
          <a:prstGeom prst="rect">
            <a:avLst/>
          </a:prstGeom>
        </p:spPr>
        <p:txBody>
          <a:bodyPr vert="horz" lIns="91404" tIns="45702" rIns="91404" bIns="45702" rtlCol="0" anchor="b"/>
          <a:lstStyle>
            <a:lvl1pPr algn="r">
              <a:defRPr sz="1200"/>
            </a:lvl1pPr>
          </a:lstStyle>
          <a:p>
            <a:fld id="{AF31CD9C-3D43-411D-B7B8-84E222EFC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093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1CD9C-3D43-411D-B7B8-84E222EFCC18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324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1CD9C-3D43-411D-B7B8-84E222EFCC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43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영문) 제목 1~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 hasCustomPrompt="1"/>
          </p:nvPr>
        </p:nvSpPr>
        <p:spPr>
          <a:xfrm>
            <a:off x="416496" y="1052736"/>
            <a:ext cx="9002368" cy="1368152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034EA2"/>
                </a:solidFill>
                <a:latin typeface="현대체 Bold" panose="02020503020101020101" pitchFamily="18" charset="-127"/>
                <a:ea typeface="현대체 Bold" panose="02020503020101020101" pitchFamily="18" charset="-127"/>
                <a:cs typeface="현대체 Bold" panose="02020503020101020101" pitchFamily="18" charset="-127"/>
              </a:defRPr>
            </a:lvl1pPr>
          </a:lstStyle>
          <a:p>
            <a:r>
              <a:rPr lang="en-US" altLang="ko-KR" dirty="0"/>
              <a:t>1~2</a:t>
            </a:r>
            <a:r>
              <a:rPr lang="ko-KR" altLang="en-US" dirty="0"/>
              <a:t>줄 제목 입력</a:t>
            </a:r>
          </a:p>
        </p:txBody>
      </p:sp>
      <p:sp>
        <p:nvSpPr>
          <p:cNvPr id="12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7833320" y="5156299"/>
            <a:ext cx="1656184" cy="576957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/>
            </a:pPr>
            <a:r>
              <a:rPr lang="ko-KR" altLang="en-US" dirty="0"/>
              <a:t>발표자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/>
            </a:pPr>
            <a:r>
              <a:rPr lang="ko-KR" altLang="en-US" dirty="0"/>
              <a:t>날짜</a:t>
            </a:r>
          </a:p>
        </p:txBody>
      </p:sp>
      <p:sp>
        <p:nvSpPr>
          <p:cNvPr id="1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34340" y="2379360"/>
            <a:ext cx="8983156" cy="360040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034EA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소속</a:t>
            </a:r>
            <a:endParaRPr lang="en-US" altLang="ko-KR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5949280"/>
            <a:ext cx="9906000" cy="908720"/>
          </a:xfrm>
          <a:prstGeom prst="rect">
            <a:avLst/>
          </a:prstGeom>
          <a:gradFill flip="none" rotWithShape="1">
            <a:gsLst>
              <a:gs pos="0">
                <a:srgbClr val="034EA2">
                  <a:shade val="30000"/>
                  <a:satMod val="115000"/>
                </a:srgbClr>
              </a:gs>
              <a:gs pos="50000">
                <a:srgbClr val="034EA2">
                  <a:shade val="67500"/>
                  <a:satMod val="115000"/>
                </a:srgbClr>
              </a:gs>
              <a:gs pos="100000">
                <a:srgbClr val="034EA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E:\01 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0878" y="6269252"/>
            <a:ext cx="1227122" cy="26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HHI\Desktop\global-leader-gray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641" y="332656"/>
            <a:ext cx="1271345" cy="1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63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국문) 제목 1~3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" y="-1"/>
            <a:ext cx="9906000" cy="4111625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2" descr="C:\Users\HHI\Desktop\global-leader-gray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088" y="548680"/>
            <a:ext cx="1271345" cy="1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>
            <p:ph type="ctrTitle" hasCustomPrompt="1"/>
          </p:nvPr>
        </p:nvSpPr>
        <p:spPr>
          <a:xfrm>
            <a:off x="814932" y="1052736"/>
            <a:ext cx="7378402" cy="1707718"/>
          </a:xfrm>
        </p:spPr>
        <p:txBody>
          <a:bodyPr>
            <a:normAutofit/>
          </a:bodyPr>
          <a:lstStyle>
            <a:lvl1pPr>
              <a:lnSpc>
                <a:spcPts val="4500"/>
              </a:lnSpc>
              <a:defRPr sz="4000" baseline="0">
                <a:solidFill>
                  <a:schemeClr val="bg1"/>
                </a:solidFill>
                <a:latin typeface="현대체 Bold" panose="02020503020101020101" pitchFamily="18" charset="-127"/>
                <a:ea typeface="현대체 Bold" panose="02020503020101020101" pitchFamily="18" charset="-127"/>
                <a:cs typeface="현대체 Bold" panose="02020503020101020101" pitchFamily="18" charset="-127"/>
              </a:defRPr>
            </a:lvl1pPr>
          </a:lstStyle>
          <a:p>
            <a:r>
              <a:rPr lang="en-US" altLang="ko-KR" dirty="0"/>
              <a:t>1~3</a:t>
            </a:r>
            <a:r>
              <a:rPr lang="ko-KR" altLang="en-US" dirty="0"/>
              <a:t>줄 제목 입력</a:t>
            </a:r>
          </a:p>
        </p:txBody>
      </p:sp>
      <p:sp>
        <p:nvSpPr>
          <p:cNvPr id="12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815599" y="3212083"/>
            <a:ext cx="7377379" cy="28892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/>
            </a:pPr>
            <a:r>
              <a:rPr lang="ko-KR" altLang="en-US" dirty="0"/>
              <a:t>날짜</a:t>
            </a:r>
          </a:p>
        </p:txBody>
      </p:sp>
      <p:sp>
        <p:nvSpPr>
          <p:cNvPr id="1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815600" y="2909854"/>
            <a:ext cx="7377760" cy="360040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소속</a:t>
            </a:r>
            <a:r>
              <a:rPr lang="en-US" altLang="ko-KR" dirty="0"/>
              <a:t> </a:t>
            </a:r>
            <a:r>
              <a:rPr lang="ko-KR" altLang="en-US" dirty="0"/>
              <a:t>및 발표자</a:t>
            </a:r>
            <a:endParaRPr lang="en-US" altLang="ko-KR" dirty="0"/>
          </a:p>
        </p:txBody>
      </p:sp>
      <p:pic>
        <p:nvPicPr>
          <p:cNvPr id="10" name="Picture 2" descr="E:\01 CI\★ CI Guidelines\PNG\Hyundai_CI_white_korean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5368" y="3244822"/>
            <a:ext cx="1188000" cy="18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369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국,영문) 배경이미지용 제목 가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 hasCustomPrompt="1"/>
          </p:nvPr>
        </p:nvSpPr>
        <p:spPr>
          <a:xfrm>
            <a:off x="814932" y="1052736"/>
            <a:ext cx="7378402" cy="1707718"/>
          </a:xfrm>
        </p:spPr>
        <p:txBody>
          <a:bodyPr>
            <a:normAutofit/>
          </a:bodyPr>
          <a:lstStyle>
            <a:lvl1pPr>
              <a:lnSpc>
                <a:spcPts val="4500"/>
              </a:lnSpc>
              <a:defRPr sz="4000" baseline="0">
                <a:solidFill>
                  <a:schemeClr val="bg1"/>
                </a:solidFill>
                <a:latin typeface="현대체 Bold" panose="02020503020101020101" pitchFamily="18" charset="-127"/>
                <a:ea typeface="현대체 Bold" panose="02020503020101020101" pitchFamily="18" charset="-127"/>
                <a:cs typeface="현대체 Bold" panose="02020503020101020101" pitchFamily="18" charset="-127"/>
              </a:defRPr>
            </a:lvl1pPr>
          </a:lstStyle>
          <a:p>
            <a:r>
              <a:rPr lang="en-US" altLang="ko-KR" dirty="0"/>
              <a:t>1~3</a:t>
            </a:r>
            <a:r>
              <a:rPr lang="ko-KR" altLang="en-US" dirty="0"/>
              <a:t>줄 제목 입력</a:t>
            </a:r>
          </a:p>
        </p:txBody>
      </p:sp>
      <p:sp>
        <p:nvSpPr>
          <p:cNvPr id="12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815599" y="3212083"/>
            <a:ext cx="7377379" cy="28892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/>
            </a:pPr>
            <a:r>
              <a:rPr lang="ko-KR" altLang="en-US" dirty="0"/>
              <a:t>날짜</a:t>
            </a:r>
          </a:p>
        </p:txBody>
      </p:sp>
      <p:sp>
        <p:nvSpPr>
          <p:cNvPr id="1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815600" y="2909854"/>
            <a:ext cx="7377760" cy="360040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소속</a:t>
            </a:r>
            <a:r>
              <a:rPr lang="en-US" altLang="ko-KR" dirty="0"/>
              <a:t> </a:t>
            </a:r>
            <a:r>
              <a:rPr lang="ko-KR" altLang="en-US" dirty="0"/>
              <a:t>및 발표자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1118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20552" y="476672"/>
            <a:ext cx="6984776" cy="473302"/>
          </a:xfrm>
        </p:spPr>
        <p:txBody>
          <a:bodyPr>
            <a:noAutofit/>
          </a:bodyPr>
          <a:lstStyle>
            <a:lvl1pPr>
              <a:defRPr sz="3000">
                <a:solidFill>
                  <a:srgbClr val="58595B"/>
                </a:solidFill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1pPr>
          </a:lstStyle>
          <a:p>
            <a:r>
              <a:rPr lang="ko-KR" altLang="en-US" dirty="0"/>
              <a:t>목차 입력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920553" y="1196753"/>
            <a:ext cx="6985198" cy="4969098"/>
          </a:xfrm>
        </p:spPr>
        <p:txBody>
          <a:bodyPr/>
          <a:lstStyle>
            <a:lvl1pPr marL="457200" indent="-457200">
              <a:lnSpc>
                <a:spcPct val="200000"/>
              </a:lnSpc>
              <a:buFontTx/>
              <a:buAutoNum type="arabicPeriod"/>
              <a:defRPr sz="2500">
                <a:solidFill>
                  <a:srgbClr val="58595B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제목 입력</a:t>
            </a:r>
            <a:endParaRPr lang="en-US" altLang="ko-KR" dirty="0"/>
          </a:p>
          <a:p>
            <a:pPr lvl="0"/>
            <a:r>
              <a:rPr lang="ko-KR" altLang="en-US" dirty="0"/>
              <a:t>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4792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742950" y="2463031"/>
            <a:ext cx="8420100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1pPr>
          </a:lstStyle>
          <a:p>
            <a:r>
              <a:rPr lang="ko-KR" altLang="en-US" dirty="0"/>
              <a:t>간지 제목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1" y="3743321"/>
            <a:ext cx="9906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21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906000" cy="6885384"/>
          </a:xfrm>
          <a:prstGeom prst="rect">
            <a:avLst/>
          </a:prstGeom>
          <a:solidFill>
            <a:srgbClr val="767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20552" y="476672"/>
            <a:ext cx="6984776" cy="473302"/>
          </a:xfr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1pPr>
          </a:lstStyle>
          <a:p>
            <a:r>
              <a:rPr lang="ko-KR" altLang="en-US" dirty="0"/>
              <a:t>간지 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920553" y="1268759"/>
            <a:ext cx="6985198" cy="489709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3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소제목 입력</a:t>
            </a:r>
            <a:endParaRPr lang="en-US" altLang="ko-KR" dirty="0"/>
          </a:p>
          <a:p>
            <a:pPr lvl="0"/>
            <a:r>
              <a:rPr lang="ko-KR" altLang="en-US" dirty="0"/>
              <a:t>소제목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9484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.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-1" y="-2"/>
            <a:ext cx="9906001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4" descr="C:\Users\HHI\Desktop\CI 관리\HHI CI\PNG\Hyundai_CI_colo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904"/>
            <a:ext cx="1188000" cy="25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94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.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504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26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50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. HYUNDAI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377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. HHI Deep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04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433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. Warm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655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2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영문) 제목 3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 hasCustomPrompt="1"/>
          </p:nvPr>
        </p:nvSpPr>
        <p:spPr>
          <a:xfrm>
            <a:off x="416496" y="1111096"/>
            <a:ext cx="9002368" cy="1913736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034EA2"/>
                </a:solidFill>
                <a:latin typeface="현대체 Bold" panose="02020503020101020101" pitchFamily="18" charset="-127"/>
                <a:ea typeface="현대체 Bold" panose="02020503020101020101" pitchFamily="18" charset="-127"/>
                <a:cs typeface="현대체 Bold" panose="02020503020101020101" pitchFamily="18" charset="-127"/>
              </a:defRPr>
            </a:lvl1pPr>
          </a:lstStyle>
          <a:p>
            <a:r>
              <a:rPr lang="en-US" altLang="ko-KR" dirty="0"/>
              <a:t>3</a:t>
            </a:r>
            <a:r>
              <a:rPr lang="ko-KR" altLang="en-US" dirty="0"/>
              <a:t>줄 제목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</a:p>
        </p:txBody>
      </p:sp>
      <p:sp>
        <p:nvSpPr>
          <p:cNvPr id="12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7833320" y="5156299"/>
            <a:ext cx="1656184" cy="576957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/>
            </a:pPr>
            <a:r>
              <a:rPr lang="ko-KR" altLang="en-US" dirty="0"/>
              <a:t>발표자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/>
            </a:pPr>
            <a:r>
              <a:rPr lang="ko-KR" altLang="en-US" dirty="0"/>
              <a:t>날짜</a:t>
            </a:r>
            <a:endParaRPr lang="en-US" altLang="ko-KR" dirty="0"/>
          </a:p>
        </p:txBody>
      </p:sp>
      <p:sp>
        <p:nvSpPr>
          <p:cNvPr id="1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34340" y="2996952"/>
            <a:ext cx="8983156" cy="360040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034EA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소속</a:t>
            </a:r>
            <a:endParaRPr lang="en-US" altLang="ko-KR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5949280"/>
            <a:ext cx="9906000" cy="908720"/>
          </a:xfrm>
          <a:prstGeom prst="rect">
            <a:avLst/>
          </a:prstGeom>
          <a:gradFill flip="none" rotWithShape="1">
            <a:gsLst>
              <a:gs pos="0">
                <a:srgbClr val="034EA2">
                  <a:shade val="30000"/>
                  <a:satMod val="115000"/>
                </a:srgbClr>
              </a:gs>
              <a:gs pos="50000">
                <a:srgbClr val="034EA2">
                  <a:shade val="67500"/>
                  <a:satMod val="115000"/>
                </a:srgbClr>
              </a:gs>
              <a:gs pos="100000">
                <a:srgbClr val="034EA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C:\Users\HHI\Desktop\global-leader-gray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641" y="332656"/>
            <a:ext cx="1271345" cy="1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1 CI\HHI CI\PNG\Hyundai_CI_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0878" y="6269252"/>
            <a:ext cx="1227122" cy="26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3996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. HHI Sk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08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8142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. HHI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02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6200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. HHI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487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3698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Light Gray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4" descr="C:\Users\HHI\Desktop\CI 관리\HHI CI\PNG\Hyundai_CI_colo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904"/>
            <a:ext cx="1188000" cy="25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01732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Dark Gray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504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20415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HYUNDAI Blu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434223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HHI Deep Blu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04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564463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HHI Warm Gray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655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693720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HHI Sky Blu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08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556947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HHI Dark Blu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02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27624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영문) 배경이미지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 userDrawn="1"/>
        </p:nvSpPr>
        <p:spPr>
          <a:xfrm>
            <a:off x="0" y="5949280"/>
            <a:ext cx="9906000" cy="908720"/>
          </a:xfrm>
          <a:prstGeom prst="rect">
            <a:avLst/>
          </a:prstGeom>
          <a:gradFill flip="none" rotWithShape="1">
            <a:gsLst>
              <a:gs pos="0">
                <a:srgbClr val="034EA2">
                  <a:shade val="30000"/>
                  <a:satMod val="115000"/>
                </a:srgbClr>
              </a:gs>
              <a:gs pos="50000">
                <a:srgbClr val="034EA2">
                  <a:shade val="67500"/>
                  <a:satMod val="115000"/>
                </a:srgbClr>
              </a:gs>
              <a:gs pos="100000">
                <a:srgbClr val="034EA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C:\Users\HHI\Desktop\global-leader-gray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641" y="332656"/>
            <a:ext cx="1271345" cy="1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>
            <p:ph type="ctrTitle" hasCustomPrompt="1"/>
          </p:nvPr>
        </p:nvSpPr>
        <p:spPr>
          <a:xfrm>
            <a:off x="416496" y="811710"/>
            <a:ext cx="9002368" cy="817090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034EA2"/>
                </a:solidFill>
                <a:latin typeface="현대체 Bold" panose="02020503020101020101" pitchFamily="18" charset="-127"/>
                <a:ea typeface="현대체 Bold" panose="02020503020101020101" pitchFamily="18" charset="-127"/>
                <a:cs typeface="현대체 Bold" panose="02020503020101020101" pitchFamily="18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줄 제목 입력</a:t>
            </a:r>
          </a:p>
        </p:txBody>
      </p:sp>
      <p:sp>
        <p:nvSpPr>
          <p:cNvPr id="12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7833320" y="1795293"/>
            <a:ext cx="1656184" cy="576957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/>
            </a:pPr>
            <a:r>
              <a:rPr lang="ko-KR" altLang="en-US" dirty="0"/>
              <a:t>발표자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/>
            </a:pPr>
            <a:r>
              <a:rPr lang="ko-KR" altLang="en-US" dirty="0"/>
              <a:t>날짜</a:t>
            </a:r>
          </a:p>
        </p:txBody>
      </p:sp>
      <p:sp>
        <p:nvSpPr>
          <p:cNvPr id="1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34340" y="1576732"/>
            <a:ext cx="8983156" cy="360040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034EA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소속</a:t>
            </a:r>
            <a:endParaRPr lang="en-US" altLang="ko-KR" dirty="0"/>
          </a:p>
        </p:txBody>
      </p:sp>
      <p:pic>
        <p:nvPicPr>
          <p:cNvPr id="9" name="Picture 2" descr="E:\01 CI\HHI CI\PNG\Hyundai_CI_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0878" y="6269252"/>
            <a:ext cx="1227122" cy="26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280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HHI Green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487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019818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2950" y="1"/>
            <a:ext cx="9163050" cy="62071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12750" y="1295400"/>
            <a:ext cx="8997950" cy="495300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61BF9-B0AA-4720-933B-79C834B04E8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00173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500">
                <a:solidFill>
                  <a:schemeClr val="tx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61C8C0-D17A-4AB6-8BA3-823AA3DB127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-8374" y="1054800"/>
            <a:ext cx="9914374" cy="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4EA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3" name="Picture 4" descr="C:\Users\HHI\Desktop\CI 관리\HHI CI\PNG\Hyundai_CI_colo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904"/>
            <a:ext cx="1188000" cy="25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6427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43F9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4" descr="C:\Users\HHI\Desktop\CI 관리\HHI CI\PNG\Hyundai_CI_colo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904"/>
            <a:ext cx="1188000" cy="25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973014" y="6445213"/>
            <a:ext cx="3228453" cy="4127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6995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1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-8374" y="1054800"/>
            <a:ext cx="9914374" cy="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1759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2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56582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Picture 4" descr="C:\Users\HHI\Desktop\CI 관리\HHI CI\PNG\Hyundai_CI_colo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904"/>
            <a:ext cx="1188000" cy="25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0741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Picture 4" descr="C:\Users\HHI\Desktop\CI 관리\HHI CI\PNG\Hyundai_CI_colo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904"/>
            <a:ext cx="1188000" cy="25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444016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>
  <p:cSld name="제목, 텍스트 및 미디어 클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0200" y="762000"/>
            <a:ext cx="916305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12750" y="1371600"/>
            <a:ext cx="4416425" cy="4876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미디어 개체 틀 3"/>
          <p:cNvSpPr>
            <a:spLocks noGrp="1"/>
          </p:cNvSpPr>
          <p:nvPr>
            <p:ph type="media" sz="half" idx="2"/>
          </p:nvPr>
        </p:nvSpPr>
        <p:spPr>
          <a:xfrm>
            <a:off x="4994275" y="1371600"/>
            <a:ext cx="4416425" cy="487680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42950" y="6248400"/>
            <a:ext cx="206375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8D1EC9-F132-4910-9F42-77CDD07EEF7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134055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42950" y="6248400"/>
            <a:ext cx="206375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D3D1F1-A4DA-4B17-BABC-B8D50A2EE16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522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국문) 제목 1~2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 hasCustomPrompt="1"/>
          </p:nvPr>
        </p:nvSpPr>
        <p:spPr>
          <a:xfrm>
            <a:off x="416496" y="1052736"/>
            <a:ext cx="9002368" cy="1368152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034EA2"/>
                </a:solidFill>
                <a:latin typeface="현대체 Bold" panose="02020503020101020101" pitchFamily="18" charset="-127"/>
                <a:ea typeface="현대체 Bold" panose="02020503020101020101" pitchFamily="18" charset="-127"/>
                <a:cs typeface="현대체 Bold" panose="02020503020101020101" pitchFamily="18" charset="-127"/>
              </a:defRPr>
            </a:lvl1pPr>
          </a:lstStyle>
          <a:p>
            <a:r>
              <a:rPr lang="en-US" altLang="ko-KR" dirty="0"/>
              <a:t>1~2</a:t>
            </a:r>
            <a:r>
              <a:rPr lang="ko-KR" altLang="en-US" dirty="0"/>
              <a:t>줄 제목 입력</a:t>
            </a:r>
          </a:p>
        </p:txBody>
      </p:sp>
      <p:sp>
        <p:nvSpPr>
          <p:cNvPr id="12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7833320" y="5156299"/>
            <a:ext cx="1656184" cy="576957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/>
            </a:pPr>
            <a:r>
              <a:rPr lang="ko-KR" altLang="en-US" dirty="0"/>
              <a:t>발표자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/>
            </a:pPr>
            <a:r>
              <a:rPr lang="ko-KR" altLang="en-US" dirty="0"/>
              <a:t>날짜</a:t>
            </a:r>
          </a:p>
        </p:txBody>
      </p:sp>
      <p:sp>
        <p:nvSpPr>
          <p:cNvPr id="1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34340" y="2379360"/>
            <a:ext cx="8983156" cy="360040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034EA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소속</a:t>
            </a:r>
            <a:endParaRPr lang="en-US" altLang="ko-KR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5949280"/>
            <a:ext cx="9906000" cy="908720"/>
          </a:xfrm>
          <a:prstGeom prst="rect">
            <a:avLst/>
          </a:prstGeom>
          <a:gradFill flip="none" rotWithShape="1">
            <a:gsLst>
              <a:gs pos="0">
                <a:srgbClr val="034EA2">
                  <a:shade val="30000"/>
                  <a:satMod val="115000"/>
                </a:srgbClr>
              </a:gs>
              <a:gs pos="50000">
                <a:srgbClr val="034EA2">
                  <a:shade val="67500"/>
                  <a:satMod val="115000"/>
                </a:srgbClr>
              </a:gs>
              <a:gs pos="100000">
                <a:srgbClr val="034EA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C:\Users\HHI\Desktop\global-leader-gray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641" y="332656"/>
            <a:ext cx="1271345" cy="1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:\01 CI\★ CI Guidelines\PNG\Hyundai_CI_white_korean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0878" y="6306112"/>
            <a:ext cx="1227122" cy="19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6336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742950" y="609600"/>
            <a:ext cx="8420100" cy="54864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742950" y="6248400"/>
            <a:ext cx="206375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92617" y="6248400"/>
            <a:ext cx="206375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0A0C4-699F-4277-93F9-D6E889D619EC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4067433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.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-1" y="-2"/>
            <a:ext cx="9906001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2" name="Picture 4" descr="C:\Users\HHI\Desktop\CI 관리\HHI CI\PNG\Hyundai_CI_colo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904"/>
            <a:ext cx="1188000" cy="25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srgbClr val="4D4C4E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>
                <a:solidFill>
                  <a:srgbClr val="4D4C4E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1061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.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504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srgbClr val="4D4C4E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>
                <a:solidFill>
                  <a:srgbClr val="4D4C4E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pic>
        <p:nvPicPr>
          <p:cNvPr id="1026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801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. HYUNDAI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srgbClr val="4D4C4E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>
                <a:solidFill>
                  <a:srgbClr val="4D4C4E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292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. HHI Deep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04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srgbClr val="4D4C4E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>
                <a:solidFill>
                  <a:srgbClr val="4D4C4E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3381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. Warm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655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srgbClr val="4D4C4E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>
                <a:solidFill>
                  <a:srgbClr val="4D4C4E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8882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. HHI Sk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08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srgbClr val="4D4C4E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>
                <a:solidFill>
                  <a:srgbClr val="4D4C4E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1907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. HHI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02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srgbClr val="4D4C4E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>
                <a:solidFill>
                  <a:srgbClr val="4D4C4E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604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. HHI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487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srgbClr val="4D4C4E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>
                <a:solidFill>
                  <a:srgbClr val="4D4C4E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485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Light Gray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4" descr="C:\Users\HHI\Desktop\CI 관리\HHI CI\PNG\Hyundai_CI_colo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904"/>
            <a:ext cx="1188000" cy="25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26001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국문) 제목 3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 hasCustomPrompt="1"/>
          </p:nvPr>
        </p:nvSpPr>
        <p:spPr>
          <a:xfrm>
            <a:off x="416496" y="1111096"/>
            <a:ext cx="9002368" cy="1913736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034EA2"/>
                </a:solidFill>
                <a:latin typeface="현대체 Bold" panose="02020503020101020101" pitchFamily="18" charset="-127"/>
                <a:ea typeface="현대체 Bold" panose="02020503020101020101" pitchFamily="18" charset="-127"/>
                <a:cs typeface="현대체 Bold" panose="02020503020101020101" pitchFamily="18" charset="-127"/>
              </a:defRPr>
            </a:lvl1pPr>
          </a:lstStyle>
          <a:p>
            <a:r>
              <a:rPr lang="en-US" altLang="ko-KR" dirty="0"/>
              <a:t>3</a:t>
            </a:r>
            <a:r>
              <a:rPr lang="ko-KR" altLang="en-US" dirty="0"/>
              <a:t>줄 제목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</a:p>
        </p:txBody>
      </p:sp>
      <p:sp>
        <p:nvSpPr>
          <p:cNvPr id="12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7833320" y="5156299"/>
            <a:ext cx="1656184" cy="576957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/>
            </a:pPr>
            <a:r>
              <a:rPr lang="ko-KR" altLang="en-US" dirty="0"/>
              <a:t>발표자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/>
            </a:pPr>
            <a:r>
              <a:rPr lang="ko-KR" altLang="en-US" dirty="0"/>
              <a:t>날짜</a:t>
            </a:r>
            <a:endParaRPr lang="en-US" altLang="ko-KR" dirty="0"/>
          </a:p>
        </p:txBody>
      </p:sp>
      <p:sp>
        <p:nvSpPr>
          <p:cNvPr id="1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34340" y="2996952"/>
            <a:ext cx="8983156" cy="360040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034EA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소속</a:t>
            </a:r>
            <a:endParaRPr lang="en-US" altLang="ko-KR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5949280"/>
            <a:ext cx="9906000" cy="908720"/>
          </a:xfrm>
          <a:prstGeom prst="rect">
            <a:avLst/>
          </a:prstGeom>
          <a:gradFill flip="none" rotWithShape="1">
            <a:gsLst>
              <a:gs pos="0">
                <a:srgbClr val="034EA2">
                  <a:shade val="30000"/>
                  <a:satMod val="115000"/>
                </a:srgbClr>
              </a:gs>
              <a:gs pos="50000">
                <a:srgbClr val="034EA2">
                  <a:shade val="67500"/>
                  <a:satMod val="115000"/>
                </a:srgbClr>
              </a:gs>
              <a:gs pos="100000">
                <a:srgbClr val="034EA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C:\Users\HHI\Desktop\global-leader-gray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641" y="332656"/>
            <a:ext cx="1271345" cy="1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E:\01 CI\★ CI Guidelines\PNG\Hyundai_CI_white_korean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0878" y="6306112"/>
            <a:ext cx="1227122" cy="19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2478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Dark Gray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504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548490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HYUNDAI Blu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340283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HHI Deep Blu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04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861234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HHI Warm Gray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655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751914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HHI Sky Blu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08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117651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HHI Dark Blu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02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648491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HHI Green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487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331227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2950" y="1"/>
            <a:ext cx="9163050" cy="62071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12750" y="1295400"/>
            <a:ext cx="8997950" cy="495300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61BF9-B0AA-4720-933B-79C834B04E85}" type="slidenum">
              <a:rPr lang="en-US" altLang="ko-KR">
                <a:solidFill>
                  <a:srgbClr val="4D4C4E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4D4C4E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04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.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-1" y="-2"/>
            <a:ext cx="9906001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2" name="Picture 4" descr="C:\Users\HHI\Desktop\CI 관리\HHI CI\PNG\Hyundai_CI_colo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904"/>
            <a:ext cx="1188000" cy="25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srgbClr val="4D4C4E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>
                <a:solidFill>
                  <a:srgbClr val="4D4C4E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2838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.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504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srgbClr val="4D4C4E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>
                <a:solidFill>
                  <a:srgbClr val="4D4C4E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pic>
        <p:nvPicPr>
          <p:cNvPr id="1026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23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국문) 배경이미지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 userDrawn="1"/>
        </p:nvSpPr>
        <p:spPr>
          <a:xfrm>
            <a:off x="0" y="5949280"/>
            <a:ext cx="9906000" cy="908720"/>
          </a:xfrm>
          <a:prstGeom prst="rect">
            <a:avLst/>
          </a:prstGeom>
          <a:gradFill flip="none" rotWithShape="1">
            <a:gsLst>
              <a:gs pos="0">
                <a:srgbClr val="034EA2">
                  <a:shade val="30000"/>
                  <a:satMod val="115000"/>
                </a:srgbClr>
              </a:gs>
              <a:gs pos="50000">
                <a:srgbClr val="034EA2">
                  <a:shade val="67500"/>
                  <a:satMod val="115000"/>
                </a:srgbClr>
              </a:gs>
              <a:gs pos="100000">
                <a:srgbClr val="034EA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C:\Users\HHI\Desktop\global-leader-gray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641" y="332656"/>
            <a:ext cx="1271345" cy="1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>
            <p:ph type="ctrTitle" hasCustomPrompt="1"/>
          </p:nvPr>
        </p:nvSpPr>
        <p:spPr>
          <a:xfrm>
            <a:off x="416496" y="811710"/>
            <a:ext cx="9002368" cy="817090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034EA2"/>
                </a:solidFill>
                <a:latin typeface="현대체 Bold" panose="02020503020101020101" pitchFamily="18" charset="-127"/>
                <a:ea typeface="현대체 Bold" panose="02020503020101020101" pitchFamily="18" charset="-127"/>
                <a:cs typeface="현대체 Bold" panose="02020503020101020101" pitchFamily="18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줄 제목 입력</a:t>
            </a:r>
          </a:p>
        </p:txBody>
      </p:sp>
      <p:sp>
        <p:nvSpPr>
          <p:cNvPr id="12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7833320" y="1795293"/>
            <a:ext cx="1656184" cy="576957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/>
            </a:pPr>
            <a:r>
              <a:rPr lang="ko-KR" altLang="en-US" dirty="0"/>
              <a:t>발표자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/>
            </a:pPr>
            <a:r>
              <a:rPr lang="ko-KR" altLang="en-US" dirty="0"/>
              <a:t>날짜</a:t>
            </a:r>
          </a:p>
        </p:txBody>
      </p:sp>
      <p:sp>
        <p:nvSpPr>
          <p:cNvPr id="1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34340" y="1576732"/>
            <a:ext cx="8983156" cy="360040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034EA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소속</a:t>
            </a:r>
            <a:endParaRPr lang="en-US" altLang="ko-KR" dirty="0"/>
          </a:p>
        </p:txBody>
      </p:sp>
      <p:pic>
        <p:nvPicPr>
          <p:cNvPr id="10" name="Picture 2" descr="E:\01 CI\★ CI Guidelines\PNG\Hyundai_CI_white_korean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0878" y="6306112"/>
            <a:ext cx="1227122" cy="19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14748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. HYUNDAI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srgbClr val="4D4C4E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>
                <a:solidFill>
                  <a:srgbClr val="4D4C4E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7499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. HHI Deep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04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srgbClr val="4D4C4E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>
                <a:solidFill>
                  <a:srgbClr val="4D4C4E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6448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. Warm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655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srgbClr val="4D4C4E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>
                <a:solidFill>
                  <a:srgbClr val="4D4C4E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7815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. HHI Sk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08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srgbClr val="4D4C4E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>
                <a:solidFill>
                  <a:srgbClr val="4D4C4E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9498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. HHI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02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srgbClr val="4D4C4E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>
                <a:solidFill>
                  <a:srgbClr val="4D4C4E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6460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. HHI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487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srgbClr val="4D4C4E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>
                <a:solidFill>
                  <a:srgbClr val="4D4C4E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1803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Light Gray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4" descr="C:\Users\HHI\Desktop\CI 관리\HHI CI\PNG\Hyundai_CI_colo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904"/>
            <a:ext cx="1188000" cy="25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507303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Dark Gray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504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287843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HYUNDAI Blu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163281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HHI Deep Blu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04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61860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. HYUNDAI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61292" y="6438600"/>
            <a:ext cx="1845408" cy="4194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C:\Users\A504814\Documents\2016년\CI\현대로보틱스 임시 CI\PNG\현대로보틱스_임시CI_영문_컬러_흰색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5288" y="725320"/>
            <a:ext cx="2261770" cy="1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0778" y="6423054"/>
            <a:ext cx="1901825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644328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HHI Warm Gray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655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342086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HHI Sky Blu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08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9774542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HHI Dark Blu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002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4295050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HHI Green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59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906000" cy="1080000"/>
          </a:xfrm>
          <a:prstGeom prst="rect">
            <a:avLst/>
          </a:prstGeom>
          <a:solidFill>
            <a:srgbClr val="487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61C8C0-D17A-4AB6-8BA3-823AA3DB1276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23054"/>
            <a:ext cx="9914374" cy="25200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Picture 2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000" y="667438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0305097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2950" y="1"/>
            <a:ext cx="9163050" cy="62071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12750" y="1295400"/>
            <a:ext cx="8997950" cy="495300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61BF9-B0AA-4720-933B-79C834B04E85}" type="slidenum">
              <a:rPr lang="en-US" altLang="ko-KR">
                <a:solidFill>
                  <a:srgbClr val="4D4C4E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4D4C4E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817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742950" y="2463031"/>
            <a:ext cx="8420100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1pPr>
          </a:lstStyle>
          <a:p>
            <a:r>
              <a:rPr lang="ko-KR" altLang="en-US" dirty="0"/>
              <a:t>간지 제목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1" y="3743321"/>
            <a:ext cx="9906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7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(국문) 제목 1~3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" y="-1"/>
            <a:ext cx="9906000" cy="4111625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ctrTitle" hasCustomPrompt="1"/>
          </p:nvPr>
        </p:nvSpPr>
        <p:spPr>
          <a:xfrm>
            <a:off x="814932" y="1052736"/>
            <a:ext cx="7378402" cy="1707718"/>
          </a:xfrm>
        </p:spPr>
        <p:txBody>
          <a:bodyPr>
            <a:normAutofit/>
          </a:bodyPr>
          <a:lstStyle>
            <a:lvl1pPr>
              <a:lnSpc>
                <a:spcPts val="4500"/>
              </a:lnSpc>
              <a:defRPr sz="4000" baseline="0">
                <a:solidFill>
                  <a:schemeClr val="bg1"/>
                </a:solidFill>
                <a:latin typeface="현대체 Bold" panose="02020503020101020101" pitchFamily="18" charset="-127"/>
                <a:ea typeface="현대체 Bold" panose="02020503020101020101" pitchFamily="18" charset="-127"/>
                <a:cs typeface="현대체 Bold" panose="02020503020101020101" pitchFamily="18" charset="-127"/>
              </a:defRPr>
            </a:lvl1pPr>
          </a:lstStyle>
          <a:p>
            <a:r>
              <a:rPr lang="en-US" altLang="ko-KR" dirty="0"/>
              <a:t>1~3</a:t>
            </a:r>
            <a:r>
              <a:rPr lang="ko-KR" altLang="en-US" dirty="0"/>
              <a:t>줄 제목 입력</a:t>
            </a:r>
          </a:p>
        </p:txBody>
      </p:sp>
      <p:sp>
        <p:nvSpPr>
          <p:cNvPr id="12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815599" y="3212083"/>
            <a:ext cx="7377379" cy="28892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/>
            </a:pPr>
            <a:r>
              <a:rPr lang="ko-KR" altLang="en-US" dirty="0"/>
              <a:t>날짜</a:t>
            </a:r>
          </a:p>
        </p:txBody>
      </p:sp>
      <p:sp>
        <p:nvSpPr>
          <p:cNvPr id="1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815600" y="2909854"/>
            <a:ext cx="7377760" cy="360040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소속</a:t>
            </a:r>
            <a:r>
              <a:rPr lang="en-US" altLang="ko-KR" dirty="0"/>
              <a:t> </a:t>
            </a:r>
            <a:r>
              <a:rPr lang="ko-KR" altLang="en-US" dirty="0"/>
              <a:t>및 발표자</a:t>
            </a:r>
            <a:endParaRPr lang="en-US" altLang="ko-KR" dirty="0"/>
          </a:p>
        </p:txBody>
      </p:sp>
      <p:pic>
        <p:nvPicPr>
          <p:cNvPr id="3" name="Picture 2" descr="C:\Users\A504814\Documents\2016년\CI\현대로보틱스 임시 CI\PNG\현대로보틱스_임시CI_영문_컬러_흰색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2092" y="3798143"/>
            <a:ext cx="2261770" cy="1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704528" y="476672"/>
            <a:ext cx="173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Robot</a:t>
            </a:r>
            <a:r>
              <a:rPr lang="en-US" altLang="ko-KR" b="1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for You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03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영문) 제목 1~3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" y="-1"/>
            <a:ext cx="9906000" cy="4111625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3" descr="C:\Users\HHI\Desktop\CI\HHI CI\PNG\Hyundai_CI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5368" y="3173452"/>
            <a:ext cx="1188000" cy="26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HHI\Desktop\global-leader-gray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088" y="548680"/>
            <a:ext cx="1271345" cy="1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>
            <p:ph type="ctrTitle" hasCustomPrompt="1"/>
          </p:nvPr>
        </p:nvSpPr>
        <p:spPr>
          <a:xfrm>
            <a:off x="814932" y="1052736"/>
            <a:ext cx="7378402" cy="1707718"/>
          </a:xfrm>
        </p:spPr>
        <p:txBody>
          <a:bodyPr>
            <a:normAutofit/>
          </a:bodyPr>
          <a:lstStyle>
            <a:lvl1pPr>
              <a:lnSpc>
                <a:spcPts val="4500"/>
              </a:lnSpc>
              <a:defRPr sz="4000" baseline="0">
                <a:solidFill>
                  <a:schemeClr val="bg1"/>
                </a:solidFill>
                <a:latin typeface="현대체 Bold" panose="02020503020101020101" pitchFamily="18" charset="-127"/>
                <a:ea typeface="현대체 Bold" panose="02020503020101020101" pitchFamily="18" charset="-127"/>
                <a:cs typeface="현대체 Bold" panose="02020503020101020101" pitchFamily="18" charset="-127"/>
              </a:defRPr>
            </a:lvl1pPr>
          </a:lstStyle>
          <a:p>
            <a:r>
              <a:rPr lang="en-US" altLang="ko-KR" dirty="0"/>
              <a:t>1~3</a:t>
            </a:r>
            <a:r>
              <a:rPr lang="ko-KR" altLang="en-US" dirty="0"/>
              <a:t>줄</a:t>
            </a:r>
            <a:r>
              <a:rPr lang="en-US" altLang="ko-KR" dirty="0"/>
              <a:t> </a:t>
            </a:r>
            <a:r>
              <a:rPr lang="ko-KR" altLang="en-US" dirty="0"/>
              <a:t>제목 입력</a:t>
            </a:r>
          </a:p>
        </p:txBody>
      </p:sp>
      <p:sp>
        <p:nvSpPr>
          <p:cNvPr id="12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815599" y="3212083"/>
            <a:ext cx="7377379" cy="28892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/>
            </a:pPr>
            <a:r>
              <a:rPr lang="ko-KR" altLang="en-US" dirty="0"/>
              <a:t>날짜</a:t>
            </a:r>
          </a:p>
        </p:txBody>
      </p:sp>
      <p:sp>
        <p:nvSpPr>
          <p:cNvPr id="1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815600" y="2909854"/>
            <a:ext cx="7377760" cy="360040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소속</a:t>
            </a:r>
            <a:r>
              <a:rPr lang="en-US" altLang="ko-KR" dirty="0"/>
              <a:t> </a:t>
            </a:r>
            <a:r>
              <a:rPr lang="ko-KR" altLang="en-US" dirty="0"/>
              <a:t>및 발표자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152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48018" y="1196753"/>
            <a:ext cx="8417982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73014" y="6445213"/>
            <a:ext cx="3228453" cy="412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현대체 Light" panose="02020503020101020101" pitchFamily="18" charset="-127"/>
                <a:ea typeface="현대체 Light" panose="02020503020101020101" pitchFamily="18" charset="-127"/>
                <a:cs typeface="현대체 Light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438600"/>
            <a:ext cx="2311400" cy="4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현대체 Light" panose="02020503020101020101" pitchFamily="18" charset="-127"/>
                <a:ea typeface="현대체 Light" panose="02020503020101020101" pitchFamily="18" charset="-127"/>
                <a:cs typeface="현대체 Light" panose="02020503020101020101" pitchFamily="18" charset="-127"/>
              </a:defRPr>
            </a:lvl1pPr>
          </a:lstStyle>
          <a:p>
            <a:fld id="{0061C8C0-D17A-4AB6-8BA3-823AA3DB12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2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8" r:id="rId2"/>
    <p:sldLayoutId id="2147483713" r:id="rId3"/>
    <p:sldLayoutId id="2147483719" r:id="rId4"/>
    <p:sldLayoutId id="2147483720" r:id="rId5"/>
    <p:sldLayoutId id="2147483721" r:id="rId6"/>
    <p:sldLayoutId id="2147483895" r:id="rId7"/>
    <p:sldLayoutId id="2147483899" r:id="rId8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500" kern="1200">
          <a:solidFill>
            <a:schemeClr val="tx1"/>
          </a:solidFill>
          <a:latin typeface="현대체 Bold" panose="02020503020101020101" pitchFamily="18" charset="-127"/>
          <a:ea typeface="현대체 Bold" panose="02020503020101020101" pitchFamily="18" charset="-127"/>
          <a:cs typeface="현대체 Bold" panose="02020503020101020101" pitchFamily="18" charset="-127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2pPr>
      <a:lvl3pPr marL="1143000" indent="-228600" algn="l" defTabSz="914400" rtl="0" eaLnBrk="1" latinLnBrk="1" hangingPunct="1">
        <a:spcBef>
          <a:spcPct val="20000"/>
        </a:spcBef>
        <a:buFont typeface="현대체 Medium" panose="02020503020101020101" pitchFamily="18" charset="-127"/>
        <a:buChar char="-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48018" y="1196753"/>
            <a:ext cx="8417982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73014" y="6445213"/>
            <a:ext cx="3228453" cy="412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현대체 Light" panose="02020503020101020101" pitchFamily="18" charset="-127"/>
                <a:ea typeface="현대체 Light" panose="02020503020101020101" pitchFamily="18" charset="-127"/>
                <a:cs typeface="현대체 Light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438600"/>
            <a:ext cx="2311400" cy="4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현대체 Light" panose="02020503020101020101" pitchFamily="18" charset="-127"/>
                <a:ea typeface="현대체 Light" panose="02020503020101020101" pitchFamily="18" charset="-127"/>
                <a:cs typeface="현대체 Light" panose="02020503020101020101" pitchFamily="18" charset="-127"/>
              </a:defRPr>
            </a:lvl1pPr>
          </a:lstStyle>
          <a:p>
            <a:fld id="{0061C8C0-D17A-4AB6-8BA3-823AA3DB12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363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3" r:id="rId2"/>
    <p:sldLayoutId id="2147483732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500" kern="1200">
          <a:solidFill>
            <a:schemeClr val="tx1"/>
          </a:solidFill>
          <a:latin typeface="현대체 Bold" panose="02020503020101020101" pitchFamily="18" charset="-127"/>
          <a:ea typeface="현대체 Bold" panose="02020503020101020101" pitchFamily="18" charset="-127"/>
          <a:cs typeface="현대체 Bold" panose="02020503020101020101" pitchFamily="18" charset="-127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2pPr>
      <a:lvl3pPr marL="1143000" indent="-228600" algn="l" defTabSz="914400" rtl="0" eaLnBrk="1" latinLnBrk="1" hangingPunct="1">
        <a:spcBef>
          <a:spcPct val="20000"/>
        </a:spcBef>
        <a:buFont typeface="현대체 Medium" panose="02020503020101020101" pitchFamily="18" charset="-127"/>
        <a:buChar char="-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48018" y="1196753"/>
            <a:ext cx="8417982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73014" y="6445213"/>
            <a:ext cx="3228453" cy="412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현대체 Light" panose="02020503020101020101" pitchFamily="18" charset="-127"/>
                <a:ea typeface="현대체 Light" panose="02020503020101020101" pitchFamily="18" charset="-127"/>
                <a:cs typeface="현대체 Light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438600"/>
            <a:ext cx="2311400" cy="4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현대체 Light" panose="02020503020101020101" pitchFamily="18" charset="-127"/>
                <a:ea typeface="현대체 Light" panose="02020503020101020101" pitchFamily="18" charset="-127"/>
                <a:cs typeface="현대체 Light" panose="02020503020101020101" pitchFamily="18" charset="-127"/>
              </a:defRPr>
            </a:lvl1pPr>
          </a:lstStyle>
          <a:p>
            <a:fld id="{0061C8C0-D17A-4AB6-8BA3-823AA3DB12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96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500" kern="1200">
          <a:solidFill>
            <a:schemeClr val="tx1"/>
          </a:solidFill>
          <a:latin typeface="현대체 Bold" panose="02020503020101020101" pitchFamily="18" charset="-127"/>
          <a:ea typeface="현대체 Bold" panose="02020503020101020101" pitchFamily="18" charset="-127"/>
          <a:cs typeface="현대체 Bold" panose="02020503020101020101" pitchFamily="18" charset="-127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2pPr>
      <a:lvl3pPr marL="1143000" indent="-228600" algn="l" defTabSz="914400" rtl="0" eaLnBrk="1" latinLnBrk="1" hangingPunct="1">
        <a:spcBef>
          <a:spcPct val="20000"/>
        </a:spcBef>
        <a:buFont typeface="현대체 Medium" panose="02020503020101020101" pitchFamily="18" charset="-127"/>
        <a:buChar char="-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48018" y="1196753"/>
            <a:ext cx="8417982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73014" y="6445213"/>
            <a:ext cx="3228453" cy="412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현대체 Light" panose="02020503020101020101" pitchFamily="18" charset="-127"/>
                <a:ea typeface="현대체 Light" panose="02020503020101020101" pitchFamily="18" charset="-127"/>
                <a:cs typeface="현대체 Light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438600"/>
            <a:ext cx="2311400" cy="4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현대체 Light" panose="02020503020101020101" pitchFamily="18" charset="-127"/>
                <a:ea typeface="현대체 Light" panose="02020503020101020101" pitchFamily="18" charset="-127"/>
                <a:cs typeface="현대체 Light" panose="02020503020101020101" pitchFamily="18" charset="-127"/>
              </a:defRPr>
            </a:lvl1pPr>
          </a:lstStyle>
          <a:p>
            <a:fld id="{0061C8C0-D17A-4AB6-8BA3-823AA3DB127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319" y="6480768"/>
            <a:ext cx="1297289" cy="31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596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852" r:id="rId17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500" kern="1200">
          <a:solidFill>
            <a:schemeClr val="tx1"/>
          </a:solidFill>
          <a:latin typeface="현대체 Bold" panose="02020503020101020101" pitchFamily="18" charset="-127"/>
          <a:ea typeface="현대체 Bold" panose="02020503020101020101" pitchFamily="18" charset="-127"/>
          <a:cs typeface="현대체 Bold" panose="02020503020101020101" pitchFamily="18" charset="-127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2pPr>
      <a:lvl3pPr marL="1143000" indent="-228600" algn="l" defTabSz="914400" rtl="0" eaLnBrk="1" latinLnBrk="1" hangingPunct="1">
        <a:spcBef>
          <a:spcPct val="20000"/>
        </a:spcBef>
        <a:buFont typeface="현대체 Medium" panose="02020503020101020101" pitchFamily="18" charset="-127"/>
        <a:buChar char="-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48018" y="1196753"/>
            <a:ext cx="8417982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73014" y="6445213"/>
            <a:ext cx="3228453" cy="412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현대체 Light" panose="02020503020101020101" pitchFamily="18" charset="-127"/>
                <a:ea typeface="현대체 Light" panose="02020503020101020101" pitchFamily="18" charset="-127"/>
                <a:cs typeface="현대체 Light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438600"/>
            <a:ext cx="2311400" cy="4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현대체 Light" panose="02020503020101020101" pitchFamily="18" charset="-127"/>
                <a:ea typeface="현대체 Light" panose="02020503020101020101" pitchFamily="18" charset="-127"/>
                <a:cs typeface="현대체 Light" panose="02020503020101020101" pitchFamily="18" charset="-127"/>
              </a:defRPr>
            </a:lvl1pPr>
          </a:lstStyle>
          <a:p>
            <a:fld id="{0061C8C0-D17A-4AB6-8BA3-823AA3DB12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584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09" r:id="rId2"/>
    <p:sldLayoutId id="2147483832" r:id="rId3"/>
    <p:sldLayoutId id="2147483833" r:id="rId4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500" kern="1200">
          <a:solidFill>
            <a:schemeClr val="tx1"/>
          </a:solidFill>
          <a:latin typeface="현대체 Bold" panose="02020503020101020101" pitchFamily="18" charset="-127"/>
          <a:ea typeface="현대체 Bold" panose="02020503020101020101" pitchFamily="18" charset="-127"/>
          <a:cs typeface="현대체 Bold" panose="02020503020101020101" pitchFamily="18" charset="-127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2pPr>
      <a:lvl3pPr marL="1143000" indent="-228600" algn="l" defTabSz="914400" rtl="0" eaLnBrk="1" latinLnBrk="1" hangingPunct="1">
        <a:spcBef>
          <a:spcPct val="20000"/>
        </a:spcBef>
        <a:buFont typeface="현대체 Medium" panose="02020503020101020101" pitchFamily="18" charset="-127"/>
        <a:buChar char="-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48018" y="1196753"/>
            <a:ext cx="8417982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73014" y="6445213"/>
            <a:ext cx="3228453" cy="412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현대체 Light" panose="02020503020101020101" pitchFamily="18" charset="-127"/>
                <a:ea typeface="현대체 Light" panose="02020503020101020101" pitchFamily="18" charset="-127"/>
                <a:cs typeface="현대체 Light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438600"/>
            <a:ext cx="2311400" cy="4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현대체 Light" panose="02020503020101020101" pitchFamily="18" charset="-127"/>
                <a:ea typeface="현대체 Light" panose="02020503020101020101" pitchFamily="18" charset="-127"/>
                <a:cs typeface="현대체 Light" panose="02020503020101020101" pitchFamily="18" charset="-127"/>
              </a:defRPr>
            </a:lvl1pPr>
          </a:lstStyle>
          <a:p>
            <a:fld id="{0061C8C0-D17A-4AB6-8BA3-823AA3DB12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584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46" r:id="rId2"/>
    <p:sldLayoutId id="2147483849" r:id="rId3"/>
    <p:sldLayoutId id="2147483850" r:id="rId4"/>
    <p:sldLayoutId id="2147483851" r:id="rId5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500" kern="1200">
          <a:solidFill>
            <a:schemeClr val="tx1"/>
          </a:solidFill>
          <a:latin typeface="현대체 Bold" panose="02020503020101020101" pitchFamily="18" charset="-127"/>
          <a:ea typeface="현대체 Bold" panose="02020503020101020101" pitchFamily="18" charset="-127"/>
          <a:cs typeface="현대체 Bold" panose="02020503020101020101" pitchFamily="18" charset="-127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2pPr>
      <a:lvl3pPr marL="1143000" indent="-228600" algn="l" defTabSz="914400" rtl="0" eaLnBrk="1" latinLnBrk="1" hangingPunct="1">
        <a:spcBef>
          <a:spcPct val="20000"/>
        </a:spcBef>
        <a:buFont typeface="현대체 Medium" panose="02020503020101020101" pitchFamily="18" charset="-127"/>
        <a:buChar char="-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48018" y="1196753"/>
            <a:ext cx="8417982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73014" y="6445213"/>
            <a:ext cx="3228453" cy="412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현대체 Light" panose="02020503020101020101" pitchFamily="18" charset="-127"/>
                <a:ea typeface="현대체 Light" panose="02020503020101020101" pitchFamily="18" charset="-127"/>
                <a:cs typeface="현대체 Light" panose="02020503020101020101" pitchFamily="18" charset="-127"/>
              </a:defRPr>
            </a:lvl1pPr>
          </a:lstStyle>
          <a:p>
            <a:endParaRPr lang="ko-KR" altLang="en-US" dirty="0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438600"/>
            <a:ext cx="2311400" cy="4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현대체 Light" panose="02020503020101020101" pitchFamily="18" charset="-127"/>
                <a:ea typeface="현대체 Light" panose="02020503020101020101" pitchFamily="18" charset="-127"/>
                <a:cs typeface="현대체 Light" panose="02020503020101020101" pitchFamily="18" charset="-127"/>
              </a:defRPr>
            </a:lvl1pPr>
          </a:lstStyle>
          <a:p>
            <a:fld id="{0061C8C0-D17A-4AB6-8BA3-823AA3DB1276}" type="slidenum">
              <a:rPr lang="ko-KR" altLang="en-US" smtClean="0">
                <a:solidFill>
                  <a:srgbClr val="4D4C4E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pic>
        <p:nvPicPr>
          <p:cNvPr id="9" name="그림 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319" y="6480768"/>
            <a:ext cx="1297289" cy="31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364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69" r:id="rId15"/>
    <p:sldLayoutId id="2147483870" r:id="rId16"/>
    <p:sldLayoutId id="2147483871" r:id="rId17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500" kern="1200">
          <a:solidFill>
            <a:schemeClr val="tx1"/>
          </a:solidFill>
          <a:latin typeface="현대체 Bold" panose="02020503020101020101" pitchFamily="18" charset="-127"/>
          <a:ea typeface="현대체 Bold" panose="02020503020101020101" pitchFamily="18" charset="-127"/>
          <a:cs typeface="현대체 Bold" panose="02020503020101020101" pitchFamily="18" charset="-127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2pPr>
      <a:lvl3pPr marL="1143000" indent="-228600" algn="l" defTabSz="914400" rtl="0" eaLnBrk="1" latinLnBrk="1" hangingPunct="1">
        <a:spcBef>
          <a:spcPct val="20000"/>
        </a:spcBef>
        <a:buFont typeface="현대체 Medium" panose="02020503020101020101" pitchFamily="18" charset="-127"/>
        <a:buChar char="-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48018" y="1196753"/>
            <a:ext cx="8417982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73014" y="6445213"/>
            <a:ext cx="3228453" cy="412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현대체 Light" panose="02020503020101020101" pitchFamily="18" charset="-127"/>
                <a:ea typeface="현대체 Light" panose="02020503020101020101" pitchFamily="18" charset="-127"/>
                <a:cs typeface="현대체 Light" panose="02020503020101020101" pitchFamily="18" charset="-127"/>
              </a:defRPr>
            </a:lvl1pPr>
          </a:lstStyle>
          <a:p>
            <a:endParaRPr lang="ko-KR" altLang="en-US" dirty="0">
              <a:solidFill>
                <a:srgbClr val="4D4C4E">
                  <a:tint val="75000"/>
                </a:srgb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438600"/>
            <a:ext cx="2311400" cy="4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현대체 Light" panose="02020503020101020101" pitchFamily="18" charset="-127"/>
                <a:ea typeface="현대체 Light" panose="02020503020101020101" pitchFamily="18" charset="-127"/>
                <a:cs typeface="현대체 Light" panose="02020503020101020101" pitchFamily="18" charset="-127"/>
              </a:defRPr>
            </a:lvl1pPr>
          </a:lstStyle>
          <a:p>
            <a:fld id="{0061C8C0-D17A-4AB6-8BA3-823AA3DB1276}" type="slidenum">
              <a:rPr lang="ko-KR" altLang="en-US" smtClean="0">
                <a:solidFill>
                  <a:srgbClr val="4D4C4E">
                    <a:tint val="7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4D4C4E">
                  <a:tint val="75000"/>
                </a:srgbClr>
              </a:solidFill>
            </a:endParaRPr>
          </a:p>
        </p:txBody>
      </p:sp>
      <p:pic>
        <p:nvPicPr>
          <p:cNvPr id="8" name="그림 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319" y="6480768"/>
            <a:ext cx="1297289" cy="31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5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  <p:sldLayoutId id="2147483894" r:id="rId18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500" kern="1200">
          <a:solidFill>
            <a:schemeClr val="tx1"/>
          </a:solidFill>
          <a:latin typeface="현대체 Bold" panose="02020503020101020101" pitchFamily="18" charset="-127"/>
          <a:ea typeface="현대체 Bold" panose="02020503020101020101" pitchFamily="18" charset="-127"/>
          <a:cs typeface="현대체 Bold" panose="02020503020101020101" pitchFamily="18" charset="-127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2pPr>
      <a:lvl3pPr marL="1143000" indent="-228600" algn="l" defTabSz="914400" rtl="0" eaLnBrk="1" latinLnBrk="1" hangingPunct="1">
        <a:spcBef>
          <a:spcPct val="20000"/>
        </a:spcBef>
        <a:buFont typeface="현대체 Medium" panose="02020503020101020101" pitchFamily="18" charset="-127"/>
        <a:buChar char="-"/>
        <a:defRPr sz="15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23"/>
          <p:cNvSpPr>
            <a:spLocks noGrp="1"/>
          </p:cNvSpPr>
          <p:nvPr>
            <p:ph type="body" sz="quarter" idx="13"/>
          </p:nvPr>
        </p:nvSpPr>
        <p:spPr>
          <a:xfrm>
            <a:off x="704528" y="3140968"/>
            <a:ext cx="3600400" cy="360040"/>
          </a:xfrm>
        </p:spPr>
        <p:txBody>
          <a:bodyPr/>
          <a:lstStyle/>
          <a:p>
            <a:r>
              <a:rPr lang="en-US" altLang="ko-KR" sz="2000" b="1" dirty="0" smtClean="0"/>
              <a:t>2018.5.15</a:t>
            </a:r>
            <a:endParaRPr lang="en-US" altLang="ko-KR" sz="2000" b="1" dirty="0"/>
          </a:p>
          <a:p>
            <a:r>
              <a:rPr lang="ko-KR" altLang="en-US" sz="2000" b="1" dirty="0" smtClean="0"/>
              <a:t>제어플랫폼연구</a:t>
            </a:r>
            <a:r>
              <a:rPr lang="ko-KR" altLang="en-US" sz="2000" b="1" dirty="0"/>
              <a:t>팀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" y="4103361"/>
            <a:ext cx="9906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제목 21"/>
          <p:cNvSpPr>
            <a:spLocks noGrp="1"/>
          </p:cNvSpPr>
          <p:nvPr>
            <p:ph type="ctrTitle"/>
          </p:nvPr>
        </p:nvSpPr>
        <p:spPr>
          <a:xfrm>
            <a:off x="668525" y="1569415"/>
            <a:ext cx="8568952" cy="1080120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latin typeface="현대체 Bold" panose="02020603020101020101" pitchFamily="18" charset="-127"/>
                <a:ea typeface="현대체 Bold" panose="02020603020101020101" pitchFamily="18" charset="-127"/>
              </a:rPr>
              <a:t>[</a:t>
            </a:r>
            <a:r>
              <a:rPr lang="ko-KR" altLang="en-US" sz="3200" dirty="0" smtClean="0">
                <a:latin typeface="현대체 Bold" panose="02020603020101020101" pitchFamily="18" charset="-127"/>
                <a:ea typeface="현대체 Bold" panose="02020603020101020101" pitchFamily="18" charset="-127"/>
              </a:rPr>
              <a:t>자율직무교육</a:t>
            </a:r>
            <a:r>
              <a:rPr lang="en-US" altLang="ko-KR" sz="3200" dirty="0" smtClean="0">
                <a:latin typeface="현대체 Bold" panose="02020603020101020101" pitchFamily="18" charset="-127"/>
                <a:ea typeface="현대체 Bold" panose="02020603020101020101" pitchFamily="18" charset="-127"/>
              </a:rPr>
              <a:t>]</a:t>
            </a:r>
            <a:br>
              <a:rPr lang="en-US" altLang="ko-KR" sz="3200" dirty="0" smtClean="0">
                <a:latin typeface="현대체 Bold" panose="02020603020101020101" pitchFamily="18" charset="-127"/>
                <a:ea typeface="현대체 Bold" panose="02020603020101020101" pitchFamily="18" charset="-127"/>
              </a:rPr>
            </a:br>
            <a:r>
              <a:rPr lang="ko-KR" altLang="en-US" sz="4800" dirty="0" smtClean="0">
                <a:latin typeface="현대체 Bold" panose="02020603020101020101" pitchFamily="18" charset="-127"/>
                <a:ea typeface="현대체 Bold" panose="02020603020101020101" pitchFamily="18" charset="-127"/>
              </a:rPr>
              <a:t>모터 </a:t>
            </a:r>
            <a:r>
              <a:rPr lang="ko-KR" altLang="en-US" sz="4800" dirty="0">
                <a:latin typeface="현대체 Bold" panose="02020603020101020101" pitchFamily="18" charset="-127"/>
                <a:ea typeface="현대체 Bold" panose="02020603020101020101" pitchFamily="18" charset="-127"/>
              </a:rPr>
              <a:t>사용자용 </a:t>
            </a:r>
            <a:r>
              <a:rPr lang="ko-KR" altLang="en-US" sz="4800" dirty="0" smtClean="0">
                <a:latin typeface="현대체 Bold" panose="02020603020101020101" pitchFamily="18" charset="-127"/>
                <a:ea typeface="현대체 Bold" panose="02020603020101020101" pitchFamily="18" charset="-127"/>
              </a:rPr>
              <a:t>교육자료</a:t>
            </a:r>
            <a:endParaRPr lang="ko-KR" altLang="en-US" sz="4800" i="1" dirty="0">
              <a:solidFill>
                <a:srgbClr val="FFFF00"/>
              </a:solidFill>
              <a:latin typeface="현대체 Bold" panose="02020603020101020101" pitchFamily="18" charset="-127"/>
              <a:ea typeface="현대체 Bold" panose="02020603020101020101" pitchFamily="18" charset="-127"/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119997" y="4869160"/>
            <a:ext cx="2160000" cy="1240909"/>
          </a:xfrm>
          <a:prstGeom prst="parallelogram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평행 사변형 2"/>
          <p:cNvSpPr/>
          <p:nvPr/>
        </p:nvSpPr>
        <p:spPr>
          <a:xfrm>
            <a:off x="2000912" y="4869160"/>
            <a:ext cx="2160000" cy="1242000"/>
          </a:xfrm>
          <a:prstGeom prst="parallelogram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3877392" y="4864753"/>
            <a:ext cx="2160000" cy="1242000"/>
          </a:xfrm>
          <a:prstGeom prst="parallelogram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5753555" y="4864753"/>
            <a:ext cx="2160000" cy="1242000"/>
          </a:xfrm>
          <a:prstGeom prst="parallelogram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평행 사변형 10"/>
          <p:cNvSpPr/>
          <p:nvPr/>
        </p:nvSpPr>
        <p:spPr>
          <a:xfrm>
            <a:off x="7624730" y="4864753"/>
            <a:ext cx="2160000" cy="1242000"/>
          </a:xfrm>
          <a:prstGeom prst="parallelogram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제목 21"/>
          <p:cNvSpPr txBox="1">
            <a:spLocks/>
          </p:cNvSpPr>
          <p:nvPr/>
        </p:nvSpPr>
        <p:spPr>
          <a:xfrm>
            <a:off x="668525" y="836712"/>
            <a:ext cx="8568952" cy="2283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ts val="4500"/>
              </a:lnSpc>
              <a:spcBef>
                <a:spcPct val="0"/>
              </a:spcBef>
              <a:buNone/>
              <a:defRPr sz="4000" kern="1200" baseline="0">
                <a:solidFill>
                  <a:schemeClr val="bg1"/>
                </a:solidFill>
                <a:latin typeface="현대체 Bold" panose="02020503020101020101" pitchFamily="18" charset="-127"/>
                <a:ea typeface="현대체 Bold" panose="02020503020101020101" pitchFamily="18" charset="-127"/>
                <a:cs typeface="현대체 Bold" panose="02020503020101020101" pitchFamily="18" charset="-127"/>
              </a:defRPr>
            </a:lvl1pPr>
          </a:lstStyle>
          <a:p>
            <a:endParaRPr lang="en-US" altLang="ko-KR" sz="2400" dirty="0">
              <a:latin typeface="현대체 Medium" panose="02020503020101020101" pitchFamily="18" charset="-127"/>
              <a:ea typeface="현대체 Medium" panose="02020503020101020101" pitchFamily="18" charset="-127"/>
              <a:cs typeface="현대체 Mediu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036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54600" y="6165304"/>
            <a:ext cx="2311400" cy="419400"/>
          </a:xfrm>
          <a:prstGeom prst="rect">
            <a:avLst/>
          </a:prstGeo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바닥글 개체 틀 2"/>
          <p:cNvSpPr txBox="1">
            <a:spLocks/>
          </p:cNvSpPr>
          <p:nvPr/>
        </p:nvSpPr>
        <p:spPr bwMode="auto">
          <a:xfrm>
            <a:off x="2699792" y="6509048"/>
            <a:ext cx="4176464" cy="34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sz="1400" b="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부서 내 교육용 자료이므로 대외비입니다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.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611560" y="1052736"/>
            <a:ext cx="6696744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2.3 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방열조건 비교 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: (1)180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각 모터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(TS4888N8230E221, 2005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년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)</a:t>
            </a:r>
            <a:endParaRPr kumimoji="1" lang="ko-KR" altLang="en-US" b="1" dirty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83569" y="1628800"/>
          <a:ext cx="7920879" cy="1296144"/>
        </p:xfrm>
        <a:graphic>
          <a:graphicData uri="http://schemas.openxmlformats.org/drawingml/2006/table">
            <a:tbl>
              <a:tblPr firstRow="1" bandRow="1"/>
              <a:tblGrid>
                <a:gridCol w="1431485"/>
                <a:gridCol w="1720406"/>
                <a:gridCol w="1575946"/>
                <a:gridCol w="1570693"/>
                <a:gridCol w="1622349"/>
              </a:tblGrid>
              <a:tr h="3240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endParaRPr lang="ko-KR" sz="14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HHI</a:t>
                      </a:r>
                      <a:endParaRPr lang="ko-KR" sz="14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TAMAGAWA</a:t>
                      </a:r>
                      <a:endParaRPr lang="ko-KR" sz="14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YASKAWA</a:t>
                      </a:r>
                      <a:endParaRPr lang="ko-KR" sz="14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비고</a:t>
                      </a:r>
                      <a:endParaRPr lang="ko-KR" sz="14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/>
                    </a:solidFill>
                  </a:tcPr>
                </a:tc>
              </a:tr>
              <a:tr h="3240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방열판</a:t>
                      </a:r>
                      <a:r>
                        <a:rPr lang="ko-KR" altLang="en-US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재질</a:t>
                      </a:r>
                      <a:endParaRPr lang="ko-KR" sz="14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Iron</a:t>
                      </a:r>
                      <a:endParaRPr lang="ko-KR" sz="14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AL</a:t>
                      </a:r>
                      <a:endParaRPr lang="ko-KR" sz="14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Iron</a:t>
                      </a:r>
                      <a:endParaRPr lang="ko-KR" altLang="ko-KR" sz="1400" b="1" kern="100" dirty="0" smtClean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endParaRPr lang="ko-KR" sz="14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40000"/>
                      </a:srgbClr>
                    </a:solidFill>
                  </a:tcPr>
                </a:tc>
              </a:tr>
              <a:tr h="3240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방열판</a:t>
                      </a:r>
                      <a:r>
                        <a:rPr lang="ko-KR" altLang="en-US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면적</a:t>
                      </a:r>
                      <a:endParaRPr lang="en-US" altLang="ko-KR" sz="1400" b="1" kern="100" dirty="0" smtClean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300 X 300</a:t>
                      </a:r>
                      <a:endParaRPr lang="ko-KR" sz="14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600</a:t>
                      </a:r>
                      <a:r>
                        <a:rPr lang="en-US" altLang="ko-KR" sz="1400" b="1" kern="100" baseline="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X 600</a:t>
                      </a:r>
                      <a:endParaRPr lang="ko-KR" sz="14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550 X 550</a:t>
                      </a:r>
                      <a:endParaRPr lang="ko-KR" sz="14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endParaRPr lang="ko-KR" altLang="ko-KR" sz="1400" b="1" kern="100" dirty="0" smtClean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20000"/>
                      </a:srgbClr>
                    </a:solidFill>
                  </a:tcPr>
                </a:tc>
              </a:tr>
              <a:tr h="3240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방열판</a:t>
                      </a:r>
                      <a:r>
                        <a:rPr lang="ko-KR" altLang="en-US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두께</a:t>
                      </a:r>
                      <a:endParaRPr lang="en-US" altLang="ko-KR" sz="1400" b="1" kern="100" dirty="0" smtClean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T25</a:t>
                      </a:r>
                      <a:endParaRPr lang="ko-KR" sz="14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T25</a:t>
                      </a:r>
                      <a:endParaRPr lang="ko-KR" sz="14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T30</a:t>
                      </a:r>
                      <a:endParaRPr lang="ko-KR" sz="14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endParaRPr lang="ko-KR" altLang="ko-KR" sz="1400" b="1" kern="100" dirty="0" smtClean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 l="4576" t="2438" r="1830" b="2438"/>
          <a:stretch>
            <a:fillRect/>
          </a:stretch>
        </p:blipFill>
        <p:spPr bwMode="auto">
          <a:xfrm rot="60000">
            <a:off x="573090" y="3145101"/>
            <a:ext cx="4050006" cy="3089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644008" y="2996952"/>
            <a:ext cx="3960440" cy="1569660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HHI Spec. : 4.3[kW]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smtClean="0">
                <a:solidFill>
                  <a:srgbClr val="FF0000"/>
                </a:solidFill>
                <a:latin typeface="맑은 고딕" pitchFamily="50" charset="-127"/>
              </a:rPr>
              <a:t>출력</a:t>
            </a:r>
            <a:r>
              <a:rPr kumimoji="1" lang="en-US" altLang="ko-KR" sz="1600" b="1" dirty="0" smtClean="0">
                <a:solidFill>
                  <a:srgbClr val="FF0000"/>
                </a:solidFill>
                <a:latin typeface="맑은 고딕" pitchFamily="50" charset="-127"/>
              </a:rPr>
              <a:t> : 20.5*2000/0.955 = 4,293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err="1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방열판</a:t>
            </a:r>
            <a:r>
              <a:rPr kumimoji="1" lang="ko-KR" altLang="en-US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kumimoji="1" lang="en-US" altLang="ko-KR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: Iron, T25, 300 X 300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err="1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엔코더</a:t>
            </a:r>
            <a:r>
              <a:rPr kumimoji="1" lang="ko-KR" altLang="en-US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kumimoji="1" lang="en-US" altLang="ko-KR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: 40.0K(89% of 45K </a:t>
            </a:r>
            <a:r>
              <a:rPr kumimoji="1" lang="ko-KR" altLang="en-US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제한</a:t>
            </a:r>
            <a:r>
              <a:rPr kumimoji="1" lang="en-US" altLang="ko-KR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)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모터코일</a:t>
            </a:r>
            <a:r>
              <a:rPr kumimoji="1" lang="en-US" altLang="ko-KR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 : 100.0K(91% of</a:t>
            </a:r>
            <a:r>
              <a:rPr kumimoji="1" lang="ko-KR" altLang="en-US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kumimoji="1" lang="en-US" altLang="ko-KR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110K </a:t>
            </a:r>
            <a:r>
              <a:rPr kumimoji="1" lang="ko-KR" altLang="en-US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제한</a:t>
            </a:r>
            <a:r>
              <a:rPr kumimoji="1" lang="en-US" altLang="ko-KR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kumimoji="1" lang="ko-KR" altLang="en-US" sz="1600" b="1" dirty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4008" y="4653136"/>
            <a:ext cx="3960440" cy="1569660"/>
          </a:xfrm>
          <a:prstGeom prst="rect">
            <a:avLst/>
          </a:prstGeom>
          <a:solidFill>
            <a:srgbClr val="AAE2CA">
              <a:lumMod val="60000"/>
              <a:lumOff val="4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TAMAGAWA Spec. : 7.5[kW]</a:t>
            </a: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</a:rPr>
              <a:t>출력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</a:rPr>
              <a:t> : 35.8*2000/0.955 = 4,293</a:t>
            </a: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방열판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 : Al, T25, 600 X 600</a:t>
            </a: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엔코더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: 25.2K(56% of 45K 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제한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)</a:t>
            </a: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모터코일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 : 62.35K(57% of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110K 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제한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)</a:t>
            </a: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3333CC">
                  <a:lumMod val="75000"/>
                </a:srgbClr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gray">
          <a:xfrm>
            <a:off x="5220072" y="219075"/>
            <a:ext cx="3709645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CC99">
                  <a:gamma/>
                  <a:shade val="46275"/>
                  <a:invGamma/>
                </a:srgbClr>
              </a:gs>
              <a:gs pos="100000">
                <a:srgbClr val="00CC99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ko-KR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gray">
          <a:xfrm>
            <a:off x="5220072" y="163513"/>
            <a:ext cx="3600078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kumimoji="1" lang="ko-KR" altLang="en-US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모터 사양서의 이해</a:t>
            </a:r>
            <a:endParaRPr kumimoji="1" lang="en-US" altLang="ko-KR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69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54600" y="6165304"/>
            <a:ext cx="2311400" cy="419400"/>
          </a:xfrm>
          <a:prstGeom prst="rect">
            <a:avLst/>
          </a:prstGeo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" name="바닥글 개체 틀 2"/>
          <p:cNvSpPr txBox="1">
            <a:spLocks/>
          </p:cNvSpPr>
          <p:nvPr/>
        </p:nvSpPr>
        <p:spPr bwMode="auto">
          <a:xfrm>
            <a:off x="2699792" y="6509048"/>
            <a:ext cx="4176464" cy="34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sz="1400" b="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부서 내 교육용 자료이므로 대외비입니다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.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611560" y="1052736"/>
            <a:ext cx="8064896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2.3 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방열조건 비교 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: (2)130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각 모터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(TS4836N8030E230, 2005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년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)</a:t>
            </a:r>
            <a:endParaRPr kumimoji="1" lang="ko-KR" altLang="en-US" b="1" dirty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83569" y="1628800"/>
          <a:ext cx="7848870" cy="1296144"/>
        </p:xfrm>
        <a:graphic>
          <a:graphicData uri="http://schemas.openxmlformats.org/drawingml/2006/table">
            <a:tbl>
              <a:tblPr firstRow="1" bandRow="1"/>
              <a:tblGrid>
                <a:gridCol w="1418471"/>
                <a:gridCol w="1704766"/>
                <a:gridCol w="1561619"/>
                <a:gridCol w="1556414"/>
                <a:gridCol w="1607600"/>
              </a:tblGrid>
              <a:tr h="3240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endParaRPr lang="ko-KR" sz="14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HHI</a:t>
                      </a:r>
                      <a:endParaRPr lang="ko-KR" sz="14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TAMAGAWA</a:t>
                      </a:r>
                      <a:endParaRPr lang="ko-KR" sz="14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YASKAWA</a:t>
                      </a:r>
                      <a:endParaRPr lang="ko-KR" sz="14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비고</a:t>
                      </a:r>
                      <a:endParaRPr lang="ko-KR" sz="14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/>
                    </a:solidFill>
                  </a:tcPr>
                </a:tc>
              </a:tr>
              <a:tr h="3240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방열판</a:t>
                      </a:r>
                      <a:r>
                        <a:rPr lang="ko-KR" altLang="en-US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재질</a:t>
                      </a:r>
                      <a:endParaRPr lang="ko-KR" sz="14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Iron</a:t>
                      </a:r>
                      <a:endParaRPr lang="ko-KR" sz="14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AL</a:t>
                      </a:r>
                      <a:endParaRPr lang="ko-KR" sz="14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Iron</a:t>
                      </a:r>
                      <a:endParaRPr lang="ko-KR" altLang="ko-KR" sz="1400" b="1" kern="100" dirty="0" smtClean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endParaRPr lang="ko-KR" sz="14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40000"/>
                      </a:srgbClr>
                    </a:solidFill>
                  </a:tcPr>
                </a:tc>
              </a:tr>
              <a:tr h="3240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방열판</a:t>
                      </a:r>
                      <a:r>
                        <a:rPr lang="ko-KR" altLang="en-US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면적</a:t>
                      </a:r>
                      <a:endParaRPr lang="en-US" altLang="ko-KR" sz="1400" b="1" kern="100" dirty="0" smtClean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150 X 150</a:t>
                      </a:r>
                      <a:endParaRPr lang="ko-KR" sz="14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450</a:t>
                      </a:r>
                      <a:r>
                        <a:rPr lang="en-US" altLang="ko-KR" sz="1400" b="1" kern="100" baseline="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X 450</a:t>
                      </a:r>
                      <a:endParaRPr lang="ko-KR" sz="14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400 X 400</a:t>
                      </a:r>
                      <a:endParaRPr lang="ko-KR" sz="14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endParaRPr lang="ko-KR" altLang="ko-KR" sz="1400" b="1" kern="100" dirty="0" smtClean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20000"/>
                      </a:srgbClr>
                    </a:solidFill>
                  </a:tcPr>
                </a:tc>
              </a:tr>
              <a:tr h="3240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방열판</a:t>
                      </a:r>
                      <a:r>
                        <a:rPr lang="ko-KR" altLang="en-US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두께</a:t>
                      </a:r>
                      <a:endParaRPr lang="en-US" altLang="ko-KR" sz="1400" b="1" kern="100" dirty="0" smtClean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T25</a:t>
                      </a:r>
                      <a:endParaRPr lang="ko-KR" sz="14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T25</a:t>
                      </a:r>
                      <a:endParaRPr lang="ko-KR" sz="14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T20</a:t>
                      </a:r>
                      <a:endParaRPr lang="ko-KR" sz="14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Aft>
                          <a:spcPts val="0"/>
                        </a:spcAft>
                      </a:pPr>
                      <a:endParaRPr lang="ko-KR" altLang="ko-KR" sz="1400" b="1" kern="100" dirty="0" smtClean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55976" y="2996952"/>
            <a:ext cx="4176464" cy="1569660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HHI Spec. : 2.5[kW]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smtClean="0">
                <a:solidFill>
                  <a:srgbClr val="FF0000"/>
                </a:solidFill>
                <a:latin typeface="맑은 고딕" pitchFamily="50" charset="-127"/>
              </a:rPr>
              <a:t>출력</a:t>
            </a:r>
            <a:r>
              <a:rPr kumimoji="1" lang="en-US" altLang="ko-KR" sz="1600" b="1" dirty="0" smtClean="0">
                <a:solidFill>
                  <a:srgbClr val="FF0000"/>
                </a:solidFill>
                <a:latin typeface="맑은 고딕" pitchFamily="50" charset="-127"/>
              </a:rPr>
              <a:t> : 8.1*3000/0.955 = 2,545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err="1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방열판</a:t>
            </a:r>
            <a:r>
              <a:rPr kumimoji="1" lang="ko-KR" altLang="en-US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kumimoji="1" lang="en-US" altLang="ko-KR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: Iron, T25, 150 X 150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err="1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엔코더</a:t>
            </a:r>
            <a:r>
              <a:rPr kumimoji="1" lang="ko-KR" altLang="en-US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kumimoji="1" lang="en-US" altLang="ko-KR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: ??K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모터코일</a:t>
            </a:r>
            <a:r>
              <a:rPr kumimoji="1" lang="en-US" altLang="ko-KR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 : ??K</a:t>
            </a:r>
            <a:endParaRPr kumimoji="1" lang="ko-KR" altLang="en-US" sz="1600" b="1" dirty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55976" y="4653136"/>
            <a:ext cx="4176464" cy="1569660"/>
          </a:xfrm>
          <a:prstGeom prst="rect">
            <a:avLst/>
          </a:prstGeom>
          <a:solidFill>
            <a:srgbClr val="AAE2CA">
              <a:lumMod val="60000"/>
              <a:lumOff val="4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TAMAGAWA Spec. : 3.7[kW] &lt;= 2,997/0.816</a:t>
            </a: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</a:rPr>
              <a:t>출력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</a:rPr>
              <a:t> : 9.54*3000/0.955 = 2,997</a:t>
            </a: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방열판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 : Al, T25, 450 X 450</a:t>
            </a: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엔코더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: 36.7K(81.6% of 45K 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제한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)</a:t>
            </a: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모터코일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 : 65.4K(59.5% of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110K 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제한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)</a:t>
            </a: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3333CC">
                  <a:lumMod val="75000"/>
                </a:srgbClr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996952"/>
            <a:ext cx="3500152" cy="320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AutoShape 11"/>
          <p:cNvSpPr>
            <a:spLocks noChangeArrowheads="1"/>
          </p:cNvSpPr>
          <p:nvPr/>
        </p:nvSpPr>
        <p:spPr bwMode="gray">
          <a:xfrm>
            <a:off x="5220072" y="219075"/>
            <a:ext cx="3709645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CC99">
                  <a:gamma/>
                  <a:shade val="46275"/>
                  <a:invGamma/>
                </a:srgbClr>
              </a:gs>
              <a:gs pos="100000">
                <a:srgbClr val="00CC99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ko-KR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gray">
          <a:xfrm>
            <a:off x="5220072" y="163513"/>
            <a:ext cx="3600078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kumimoji="1" lang="ko-KR" altLang="en-US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모터 사양서의 이해</a:t>
            </a:r>
            <a:endParaRPr kumimoji="1" lang="en-US" altLang="ko-KR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6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54600" y="6165304"/>
            <a:ext cx="2311400" cy="419400"/>
          </a:xfrm>
          <a:prstGeom prst="rect">
            <a:avLst/>
          </a:prstGeo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바닥글 개체 틀 2"/>
          <p:cNvSpPr txBox="1">
            <a:spLocks/>
          </p:cNvSpPr>
          <p:nvPr/>
        </p:nvSpPr>
        <p:spPr bwMode="auto">
          <a:xfrm>
            <a:off x="2699792" y="6509048"/>
            <a:ext cx="4176464" cy="34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sz="1400" b="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부서 내 교육용 자료이므로 대외비입니다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.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611560" y="1052736"/>
            <a:ext cx="7200800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2.4 TS4836N8030E230 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방열시험결과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 : (1)</a:t>
            </a:r>
            <a:r>
              <a:rPr kumimoji="1" lang="ko-KR" altLang="en-US" b="1" dirty="0" err="1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회전속도별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 온도 상승비교</a:t>
            </a:r>
            <a:endParaRPr kumimoji="1" lang="ko-KR" altLang="en-US" b="1" dirty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graphicFrame>
        <p:nvGraphicFramePr>
          <p:cNvPr id="7" name="차트 6"/>
          <p:cNvGraphicFramePr/>
          <p:nvPr/>
        </p:nvGraphicFramePr>
        <p:xfrm>
          <a:off x="323528" y="3645024"/>
          <a:ext cx="4104456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차트 7"/>
          <p:cNvGraphicFramePr/>
          <p:nvPr/>
        </p:nvGraphicFramePr>
        <p:xfrm>
          <a:off x="4716016" y="3645024"/>
          <a:ext cx="4104456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AutoShape 11"/>
          <p:cNvSpPr>
            <a:spLocks noChangeArrowheads="1"/>
          </p:cNvSpPr>
          <p:nvPr/>
        </p:nvSpPr>
        <p:spPr bwMode="gray">
          <a:xfrm>
            <a:off x="5220072" y="219075"/>
            <a:ext cx="3709645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CC99">
                  <a:gamma/>
                  <a:shade val="46275"/>
                  <a:invGamma/>
                </a:srgbClr>
              </a:gs>
              <a:gs pos="100000">
                <a:srgbClr val="00CC99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ko-KR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gray">
          <a:xfrm>
            <a:off x="5220072" y="163513"/>
            <a:ext cx="3600078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kumimoji="1" lang="ko-KR" altLang="en-US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모터 사양서의 이해</a:t>
            </a:r>
            <a:endParaRPr kumimoji="1" lang="en-US" altLang="ko-KR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69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54600" y="6165304"/>
            <a:ext cx="2311400" cy="419400"/>
          </a:xfrm>
          <a:prstGeom prst="rect">
            <a:avLst/>
          </a:prstGeo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바닥글 개체 틀 2"/>
          <p:cNvSpPr txBox="1">
            <a:spLocks/>
          </p:cNvSpPr>
          <p:nvPr/>
        </p:nvSpPr>
        <p:spPr bwMode="auto">
          <a:xfrm>
            <a:off x="2699792" y="6509048"/>
            <a:ext cx="4176464" cy="34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sz="1400" b="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부서 내 교육용 자료이므로 대외비입니다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.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611560" y="1052736"/>
            <a:ext cx="7488832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2.4 TS4836N8030E230 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방열시험결과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 : (2)</a:t>
            </a:r>
            <a:r>
              <a:rPr kumimoji="1" lang="ko-KR" altLang="en-US" b="1" dirty="0" err="1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출력토크별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 온도 상승비교</a:t>
            </a:r>
            <a:endParaRPr kumimoji="1" lang="ko-KR" altLang="en-US" b="1" dirty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graphicFrame>
        <p:nvGraphicFramePr>
          <p:cNvPr id="7" name="차트 6"/>
          <p:cNvGraphicFramePr/>
          <p:nvPr/>
        </p:nvGraphicFramePr>
        <p:xfrm>
          <a:off x="323528" y="3789040"/>
          <a:ext cx="4392488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차트 7"/>
          <p:cNvGraphicFramePr/>
          <p:nvPr/>
        </p:nvGraphicFramePr>
        <p:xfrm>
          <a:off x="4644008" y="3789040"/>
          <a:ext cx="4392488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AutoShape 11"/>
          <p:cNvSpPr>
            <a:spLocks noChangeArrowheads="1"/>
          </p:cNvSpPr>
          <p:nvPr/>
        </p:nvSpPr>
        <p:spPr bwMode="gray">
          <a:xfrm>
            <a:off x="5220072" y="219075"/>
            <a:ext cx="3709645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CC99">
                  <a:gamma/>
                  <a:shade val="46275"/>
                  <a:invGamma/>
                </a:srgbClr>
              </a:gs>
              <a:gs pos="100000">
                <a:srgbClr val="00CC99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ko-KR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gray">
          <a:xfrm>
            <a:off x="5220072" y="163513"/>
            <a:ext cx="3600078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kumimoji="1" lang="ko-KR" altLang="en-US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모터 사양서의 이해</a:t>
            </a:r>
            <a:endParaRPr kumimoji="1" lang="en-US" altLang="ko-KR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6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54600" y="6165304"/>
            <a:ext cx="2311400" cy="419400"/>
          </a:xfrm>
          <a:prstGeom prst="rect">
            <a:avLst/>
          </a:prstGeo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" name="바닥글 개체 틀 2"/>
          <p:cNvSpPr txBox="1">
            <a:spLocks/>
          </p:cNvSpPr>
          <p:nvPr/>
        </p:nvSpPr>
        <p:spPr bwMode="auto">
          <a:xfrm>
            <a:off x="2699792" y="6509048"/>
            <a:ext cx="4176464" cy="34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sz="1400" b="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부서 내 교육용 자료이므로 대외비입니다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.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4" name="Picture 8" descr="ecbla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016447"/>
            <a:ext cx="9525" cy="9525"/>
          </a:xfrm>
          <a:prstGeom prst="rect">
            <a:avLst/>
          </a:prstGeom>
          <a:noFill/>
        </p:spPr>
      </p:pic>
      <p:pic>
        <p:nvPicPr>
          <p:cNvPr id="6" name="Picture 9" descr="ecbla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016447"/>
            <a:ext cx="9525" cy="9525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 t="4324"/>
          <a:stretch>
            <a:fillRect/>
          </a:stretch>
        </p:blipFill>
        <p:spPr bwMode="auto">
          <a:xfrm>
            <a:off x="2267744" y="1556792"/>
            <a:ext cx="4259580" cy="478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순서도: 연결자 7"/>
          <p:cNvSpPr/>
          <p:nvPr/>
        </p:nvSpPr>
        <p:spPr bwMode="auto">
          <a:xfrm>
            <a:off x="3923928" y="4823984"/>
            <a:ext cx="216024" cy="225413"/>
          </a:xfrm>
          <a:prstGeom prst="flowChartConnector">
            <a:avLst/>
          </a:prstGeom>
          <a:solidFill>
            <a:srgbClr val="00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Y</a:t>
            </a:r>
            <a:endParaRPr kumimoji="1" lang="ko-KR" altLang="en-US" sz="1000" dirty="0" smtClean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순서도: 연결자 8"/>
          <p:cNvSpPr/>
          <p:nvPr/>
        </p:nvSpPr>
        <p:spPr bwMode="auto">
          <a:xfrm>
            <a:off x="4211960" y="5229200"/>
            <a:ext cx="216024" cy="225413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H</a:t>
            </a:r>
            <a:endParaRPr kumimoji="1" lang="ko-KR" altLang="en-US" sz="1000" dirty="0" smtClean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순서도: 연결자 9"/>
          <p:cNvSpPr/>
          <p:nvPr/>
        </p:nvSpPr>
        <p:spPr bwMode="auto">
          <a:xfrm>
            <a:off x="4211960" y="4653136"/>
            <a:ext cx="216024" cy="225413"/>
          </a:xfrm>
          <a:prstGeom prst="flowChartConnector">
            <a:avLst/>
          </a:prstGeom>
          <a:solidFill>
            <a:srgbClr val="3333CC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T</a:t>
            </a:r>
            <a:endParaRPr kumimoji="1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 bwMode="auto">
          <a:xfrm>
            <a:off x="3167968" y="4769984"/>
            <a:ext cx="1116000" cy="0"/>
          </a:xfrm>
          <a:prstGeom prst="line">
            <a:avLst/>
          </a:prstGeom>
          <a:noFill/>
          <a:ln w="19050" cap="flat" cmpd="sng" algn="ctr">
            <a:solidFill>
              <a:srgbClr val="3333CC">
                <a:lumMod val="75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직선 연결선 11"/>
          <p:cNvCxnSpPr/>
          <p:nvPr/>
        </p:nvCxnSpPr>
        <p:spPr bwMode="auto">
          <a:xfrm rot="600000">
            <a:off x="3168787" y="4850606"/>
            <a:ext cx="792000" cy="0"/>
          </a:xfrm>
          <a:prstGeom prst="line">
            <a:avLst/>
          </a:prstGeom>
          <a:noFill/>
          <a:ln w="19050" cap="flat" cmpd="sng" algn="ctr">
            <a:solidFill>
              <a:srgbClr val="0099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직선 연결선 12"/>
          <p:cNvCxnSpPr/>
          <p:nvPr/>
        </p:nvCxnSpPr>
        <p:spPr bwMode="auto">
          <a:xfrm rot="960000">
            <a:off x="3167968" y="5147984"/>
            <a:ext cx="111600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직선 연결선 13"/>
          <p:cNvCxnSpPr/>
          <p:nvPr/>
        </p:nvCxnSpPr>
        <p:spPr bwMode="auto">
          <a:xfrm rot="1800000">
            <a:off x="4054452" y="5039984"/>
            <a:ext cx="288000" cy="0"/>
          </a:xfrm>
          <a:prstGeom prst="line">
            <a:avLst/>
          </a:prstGeom>
          <a:noFill/>
          <a:ln w="19050" cap="flat" cmpd="sng" algn="ctr">
            <a:solidFill>
              <a:srgbClr val="0099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6156176" y="1772816"/>
            <a:ext cx="2987824" cy="978729"/>
          </a:xfrm>
          <a:prstGeom prst="rect">
            <a:avLst/>
          </a:prstGeom>
          <a:solidFill>
            <a:srgbClr val="00CC99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HHI Spec. : 4.3[kW]</a:t>
            </a: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20.5*2000/0.955 = 4,293</a:t>
            </a: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방열판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: Iron, T25, 300 X 300 </a:t>
            </a: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6176" y="2852936"/>
            <a:ext cx="2987824" cy="978729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 smtClean="0">
                <a:solidFill>
                  <a:srgbClr val="3333CC">
                    <a:lumMod val="75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TAMAGAWA Spec. : 7.5[kW]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 smtClean="0">
                <a:solidFill>
                  <a:srgbClr val="3333CC">
                    <a:lumMod val="75000"/>
                  </a:srgbClr>
                </a:solidFill>
                <a:latin typeface="굴림" pitchFamily="50" charset="-127"/>
                <a:ea typeface="굴림" pitchFamily="50" charset="-127"/>
              </a:rPr>
              <a:t>35.8*2000/0.955 = 7,493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err="1" smtClean="0">
                <a:solidFill>
                  <a:srgbClr val="3333CC">
                    <a:lumMod val="75000"/>
                  </a:srgbClr>
                </a:solidFill>
                <a:latin typeface="굴림" pitchFamily="50" charset="-127"/>
                <a:ea typeface="굴림" pitchFamily="50" charset="-127"/>
              </a:rPr>
              <a:t>방열판</a:t>
            </a:r>
            <a:r>
              <a:rPr kumimoji="1" lang="en-US" altLang="ko-KR" sz="1600" b="1" dirty="0" smtClean="0">
                <a:solidFill>
                  <a:srgbClr val="3333CC">
                    <a:lumMod val="75000"/>
                  </a:srgbClr>
                </a:solidFill>
                <a:latin typeface="굴림" pitchFamily="50" charset="-127"/>
                <a:ea typeface="굴림" pitchFamily="50" charset="-127"/>
              </a:rPr>
              <a:t> : Al, T25, 600 X 600</a:t>
            </a:r>
            <a:endParaRPr kumimoji="1" lang="ko-KR" altLang="en-US" sz="1600" b="1" dirty="0">
              <a:solidFill>
                <a:srgbClr val="3333CC">
                  <a:lumMod val="75000"/>
                </a:srgb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56176" y="4005064"/>
            <a:ext cx="2987824" cy="939744"/>
          </a:xfrm>
          <a:prstGeom prst="rect">
            <a:avLst/>
          </a:prstGeom>
          <a:solidFill>
            <a:srgbClr val="FFFFFF">
              <a:lumMod val="85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YASKAWA Spec. : 5.1[kW]</a:t>
            </a: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35.8*0.9*1500/0.955 = 5,061</a:t>
            </a: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방열판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 : Iron, T30, 550 X 550</a:t>
            </a: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11560" y="1052736"/>
            <a:ext cx="6264696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2.5 </a:t>
            </a:r>
            <a:r>
              <a:rPr kumimoji="1" lang="ko-KR" altLang="en-US" b="1" dirty="0" err="1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타마가와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 모터 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N-T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곡선 </a:t>
            </a:r>
            <a:endParaRPr kumimoji="1" lang="ko-KR" altLang="en-US" b="1" dirty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9" name="AutoShape 11"/>
          <p:cNvSpPr>
            <a:spLocks noChangeArrowheads="1"/>
          </p:cNvSpPr>
          <p:nvPr/>
        </p:nvSpPr>
        <p:spPr bwMode="gray">
          <a:xfrm>
            <a:off x="5220072" y="219075"/>
            <a:ext cx="3709645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CC99">
                  <a:gamma/>
                  <a:shade val="46275"/>
                  <a:invGamma/>
                </a:srgbClr>
              </a:gs>
              <a:gs pos="100000">
                <a:srgbClr val="00CC99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ko-KR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AutoShape 12"/>
          <p:cNvSpPr>
            <a:spLocks noChangeArrowheads="1"/>
          </p:cNvSpPr>
          <p:nvPr/>
        </p:nvSpPr>
        <p:spPr bwMode="gray">
          <a:xfrm>
            <a:off x="5220072" y="163513"/>
            <a:ext cx="3600078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kumimoji="1" lang="ko-KR" altLang="en-US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모터 사양서의 이해</a:t>
            </a:r>
            <a:endParaRPr kumimoji="1" lang="en-US" altLang="ko-KR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69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54600" y="6165304"/>
            <a:ext cx="2311400" cy="419400"/>
          </a:xfrm>
          <a:prstGeom prst="rect">
            <a:avLst/>
          </a:prstGeo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3" name="바닥글 개체 틀 2"/>
          <p:cNvSpPr txBox="1">
            <a:spLocks/>
          </p:cNvSpPr>
          <p:nvPr/>
        </p:nvSpPr>
        <p:spPr bwMode="auto">
          <a:xfrm>
            <a:off x="2699792" y="6509048"/>
            <a:ext cx="4176464" cy="34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sz="1400" b="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부서 내 교육용 자료이므로 대외비입니다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.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4" name="Picture 8" descr="ecbla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160463"/>
            <a:ext cx="9525" cy="9525"/>
          </a:xfrm>
          <a:prstGeom prst="rect">
            <a:avLst/>
          </a:prstGeom>
          <a:noFill/>
        </p:spPr>
      </p:pic>
      <p:pic>
        <p:nvPicPr>
          <p:cNvPr id="6" name="Picture 9" descr="ecbla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160463"/>
            <a:ext cx="9525" cy="9525"/>
          </a:xfrm>
          <a:prstGeom prst="rect">
            <a:avLst/>
          </a:prstGeom>
          <a:noFill/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39552" y="1124744"/>
            <a:ext cx="3888234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3.1 </a:t>
            </a:r>
            <a:r>
              <a:rPr kumimoji="1" lang="ko-KR" altLang="en-US" b="1" dirty="0" err="1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야스카와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 모터  </a:t>
            </a:r>
            <a:r>
              <a:rPr kumimoji="1" lang="ko-KR" altLang="en-US" b="1" dirty="0" err="1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형번</a:t>
            </a:r>
            <a:endParaRPr kumimoji="1" lang="ko-KR" altLang="en-US" b="1" dirty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1484784"/>
            <a:ext cx="6806565" cy="4692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3"/>
          <p:cNvGrpSpPr>
            <a:grpSpLocks/>
          </p:cNvGrpSpPr>
          <p:nvPr/>
        </p:nvGrpSpPr>
        <p:grpSpPr bwMode="auto">
          <a:xfrm>
            <a:off x="5220072" y="141288"/>
            <a:ext cx="3709646" cy="466725"/>
            <a:chOff x="1314" y="2869"/>
            <a:chExt cx="3461" cy="294"/>
          </a:xfrm>
        </p:grpSpPr>
        <p:sp>
          <p:nvSpPr>
            <p:cNvPr id="10" name="AutoShape 4"/>
            <p:cNvSpPr>
              <a:spLocks noChangeArrowheads="1"/>
            </p:cNvSpPr>
            <p:nvPr/>
          </p:nvSpPr>
          <p:spPr bwMode="gray">
            <a:xfrm>
              <a:off x="1314" y="2906"/>
              <a:ext cx="3448" cy="22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33CC">
                    <a:gamma/>
                    <a:shade val="46275"/>
                    <a:invGamma/>
                  </a:srgbClr>
                </a:gs>
                <a:gs pos="100000">
                  <a:srgbClr val="3333CC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gray">
            <a:xfrm>
              <a:off x="1565" y="2869"/>
              <a:ext cx="3210" cy="294"/>
            </a:xfrm>
            <a:prstGeom prst="roundRect">
              <a:avLst>
                <a:gd name="adj" fmla="val 16667"/>
              </a:avLst>
            </a:prstGeom>
            <a:noFill/>
            <a:ln w="381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itchFamily="34" charset="0"/>
                <a:ea typeface="굴림" pitchFamily="50" charset="-127"/>
              </a:endParaRPr>
            </a:p>
          </p:txBody>
        </p:sp>
      </p:grpSp>
      <p:sp>
        <p:nvSpPr>
          <p:cNvPr id="12" name="AutoShape 6"/>
          <p:cNvSpPr>
            <a:spLocks noChangeArrowheads="1"/>
          </p:cNvSpPr>
          <p:nvPr/>
        </p:nvSpPr>
        <p:spPr bwMode="gray">
          <a:xfrm>
            <a:off x="5220072" y="144000"/>
            <a:ext cx="3709646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kumimoji="1" lang="ko-KR" altLang="en-US" sz="2000" b="1" dirty="0" err="1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야스카와</a:t>
            </a:r>
            <a:r>
              <a:rPr kumimoji="1" lang="ko-KR" altLang="en-US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 모터 사양서</a:t>
            </a:r>
            <a:endParaRPr kumimoji="1" lang="ko-KR" altLang="en-US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69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54600" y="6165304"/>
            <a:ext cx="2311400" cy="419400"/>
          </a:xfrm>
          <a:prstGeom prst="rect">
            <a:avLst/>
          </a:prstGeo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바닥글 개체 틀 2"/>
          <p:cNvSpPr txBox="1">
            <a:spLocks/>
          </p:cNvSpPr>
          <p:nvPr/>
        </p:nvSpPr>
        <p:spPr bwMode="auto">
          <a:xfrm>
            <a:off x="2699792" y="6509048"/>
            <a:ext cx="4176464" cy="34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sz="1400" b="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부서 내 교육용 자료이므로 대외비입니다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.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4" name="Picture 8" descr="ecbla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160463"/>
            <a:ext cx="9525" cy="9525"/>
          </a:xfrm>
          <a:prstGeom prst="rect">
            <a:avLst/>
          </a:prstGeom>
          <a:noFill/>
        </p:spPr>
      </p:pic>
      <p:pic>
        <p:nvPicPr>
          <p:cNvPr id="6" name="Picture 9" descr="ecbla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160463"/>
            <a:ext cx="9525" cy="9525"/>
          </a:xfrm>
          <a:prstGeom prst="rect">
            <a:avLst/>
          </a:prstGeom>
          <a:noFill/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39552" y="1124744"/>
            <a:ext cx="506752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3.2 </a:t>
            </a:r>
            <a:r>
              <a:rPr kumimoji="1" lang="ko-KR" altLang="en-US" b="1" dirty="0" err="1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야스카와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 모터 사양서 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: (1) 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용량 및 사양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 </a:t>
            </a:r>
            <a:endParaRPr kumimoji="1" lang="ko-KR" altLang="en-US" b="1" dirty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b="802"/>
          <a:stretch>
            <a:fillRect/>
          </a:stretch>
        </p:blipFill>
        <p:spPr bwMode="auto">
          <a:xfrm>
            <a:off x="1619672" y="1628800"/>
            <a:ext cx="5710809" cy="4633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 bwMode="auto">
          <a:xfrm>
            <a:off x="4644008" y="3168000"/>
            <a:ext cx="288032" cy="2340000"/>
          </a:xfrm>
          <a:prstGeom prst="rect">
            <a:avLst/>
          </a:prstGeom>
          <a:noFill/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en-US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292080" y="3168000"/>
            <a:ext cx="630000" cy="2340000"/>
          </a:xfrm>
          <a:prstGeom prst="rect">
            <a:avLst/>
          </a:prstGeom>
          <a:noFill/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en-US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5948536" y="3168000"/>
            <a:ext cx="351656" cy="2340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en-US" sz="1600" b="1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5220072" y="141288"/>
            <a:ext cx="3709646" cy="466725"/>
            <a:chOff x="1314" y="2869"/>
            <a:chExt cx="3461" cy="294"/>
          </a:xfrm>
        </p:grpSpPr>
        <p:sp>
          <p:nvSpPr>
            <p:cNvPr id="13" name="AutoShape 4"/>
            <p:cNvSpPr>
              <a:spLocks noChangeArrowheads="1"/>
            </p:cNvSpPr>
            <p:nvPr/>
          </p:nvSpPr>
          <p:spPr bwMode="gray">
            <a:xfrm>
              <a:off x="1314" y="2906"/>
              <a:ext cx="3448" cy="22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33CC">
                    <a:gamma/>
                    <a:shade val="46275"/>
                    <a:invGamma/>
                  </a:srgbClr>
                </a:gs>
                <a:gs pos="100000">
                  <a:srgbClr val="3333CC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4" name="AutoShape 5"/>
            <p:cNvSpPr>
              <a:spLocks noChangeArrowheads="1"/>
            </p:cNvSpPr>
            <p:nvPr/>
          </p:nvSpPr>
          <p:spPr bwMode="gray">
            <a:xfrm>
              <a:off x="1565" y="2869"/>
              <a:ext cx="3210" cy="294"/>
            </a:xfrm>
            <a:prstGeom prst="roundRect">
              <a:avLst>
                <a:gd name="adj" fmla="val 16667"/>
              </a:avLst>
            </a:prstGeom>
            <a:noFill/>
            <a:ln w="381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itchFamily="34" charset="0"/>
                <a:ea typeface="굴림" pitchFamily="50" charset="-127"/>
              </a:endParaRPr>
            </a:p>
          </p:txBody>
        </p:sp>
      </p:grpSp>
      <p:sp>
        <p:nvSpPr>
          <p:cNvPr id="15" name="AutoShape 6"/>
          <p:cNvSpPr>
            <a:spLocks noChangeArrowheads="1"/>
          </p:cNvSpPr>
          <p:nvPr/>
        </p:nvSpPr>
        <p:spPr bwMode="gray">
          <a:xfrm>
            <a:off x="5220072" y="144000"/>
            <a:ext cx="3709646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kumimoji="1" lang="ko-KR" altLang="en-US" sz="2000" b="1" dirty="0" err="1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야스카와</a:t>
            </a:r>
            <a:r>
              <a:rPr kumimoji="1" lang="ko-KR" altLang="en-US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 모터 사양서</a:t>
            </a:r>
            <a:endParaRPr kumimoji="1" lang="ko-KR" altLang="en-US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69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54600" y="6165304"/>
            <a:ext cx="2311400" cy="419400"/>
          </a:xfrm>
          <a:prstGeom prst="rect">
            <a:avLst/>
          </a:prstGeo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3" name="바닥글 개체 틀 2"/>
          <p:cNvSpPr txBox="1">
            <a:spLocks/>
          </p:cNvSpPr>
          <p:nvPr/>
        </p:nvSpPr>
        <p:spPr bwMode="auto">
          <a:xfrm>
            <a:off x="2699792" y="6509048"/>
            <a:ext cx="4176464" cy="34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sz="1400" b="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부서 내 교육용 자료이므로 대외비입니다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.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4" name="Picture 8" descr="ecbla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160463"/>
            <a:ext cx="9525" cy="9525"/>
          </a:xfrm>
          <a:prstGeom prst="rect">
            <a:avLst/>
          </a:prstGeom>
          <a:noFill/>
        </p:spPr>
      </p:pic>
      <p:pic>
        <p:nvPicPr>
          <p:cNvPr id="6" name="Picture 9" descr="ecbla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160463"/>
            <a:ext cx="9525" cy="9525"/>
          </a:xfrm>
          <a:prstGeom prst="rect">
            <a:avLst/>
          </a:prstGeom>
          <a:noFill/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39552" y="1124744"/>
            <a:ext cx="5328592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3.2 </a:t>
            </a:r>
            <a:r>
              <a:rPr kumimoji="1" lang="ko-KR" altLang="en-US" b="1" dirty="0" err="1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야스카와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 모터 사양서 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: (3) N-T 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곡선</a:t>
            </a:r>
            <a:endParaRPr kumimoji="1" lang="ko-KR" altLang="en-US" b="1" dirty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1484784"/>
            <a:ext cx="5538788" cy="476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 bwMode="auto">
          <a:xfrm>
            <a:off x="5796136" y="2132856"/>
            <a:ext cx="1296144" cy="1260000"/>
          </a:xfrm>
          <a:prstGeom prst="rect">
            <a:avLst/>
          </a:prstGeom>
          <a:noFill/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en-US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059832" y="3429000"/>
            <a:ext cx="2664296" cy="1260000"/>
          </a:xfrm>
          <a:prstGeom prst="rect">
            <a:avLst/>
          </a:prstGeom>
          <a:noFill/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en-US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5796136" y="3429000"/>
            <a:ext cx="1296144" cy="1260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en-US" sz="1600" b="1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5220072" y="141288"/>
            <a:ext cx="3709646" cy="466725"/>
            <a:chOff x="1314" y="2869"/>
            <a:chExt cx="3461" cy="294"/>
          </a:xfrm>
        </p:grpSpPr>
        <p:sp>
          <p:nvSpPr>
            <p:cNvPr id="13" name="AutoShape 4"/>
            <p:cNvSpPr>
              <a:spLocks noChangeArrowheads="1"/>
            </p:cNvSpPr>
            <p:nvPr/>
          </p:nvSpPr>
          <p:spPr bwMode="gray">
            <a:xfrm>
              <a:off x="1314" y="2906"/>
              <a:ext cx="3448" cy="22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33CC">
                    <a:gamma/>
                    <a:shade val="46275"/>
                    <a:invGamma/>
                  </a:srgbClr>
                </a:gs>
                <a:gs pos="100000">
                  <a:srgbClr val="3333CC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4" name="AutoShape 5"/>
            <p:cNvSpPr>
              <a:spLocks noChangeArrowheads="1"/>
            </p:cNvSpPr>
            <p:nvPr/>
          </p:nvSpPr>
          <p:spPr bwMode="gray">
            <a:xfrm>
              <a:off x="1565" y="2869"/>
              <a:ext cx="3210" cy="294"/>
            </a:xfrm>
            <a:prstGeom prst="roundRect">
              <a:avLst>
                <a:gd name="adj" fmla="val 16667"/>
              </a:avLst>
            </a:prstGeom>
            <a:noFill/>
            <a:ln w="381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itchFamily="34" charset="0"/>
                <a:ea typeface="굴림" pitchFamily="50" charset="-127"/>
              </a:endParaRPr>
            </a:p>
          </p:txBody>
        </p:sp>
      </p:grpSp>
      <p:sp>
        <p:nvSpPr>
          <p:cNvPr id="15" name="AutoShape 6"/>
          <p:cNvSpPr>
            <a:spLocks noChangeArrowheads="1"/>
          </p:cNvSpPr>
          <p:nvPr/>
        </p:nvSpPr>
        <p:spPr bwMode="gray">
          <a:xfrm>
            <a:off x="5220072" y="144000"/>
            <a:ext cx="3709646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kumimoji="1" lang="ko-KR" altLang="en-US" sz="2000" b="1" dirty="0" err="1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야스카와</a:t>
            </a:r>
            <a:r>
              <a:rPr kumimoji="1" lang="ko-KR" altLang="en-US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 모터 사양서</a:t>
            </a:r>
            <a:endParaRPr kumimoji="1" lang="ko-KR" altLang="en-US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69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54600" y="6165304"/>
            <a:ext cx="2311400" cy="419400"/>
          </a:xfrm>
          <a:prstGeom prst="rect">
            <a:avLst/>
          </a:prstGeo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3" name="바닥글 개체 틀 2"/>
          <p:cNvSpPr txBox="1">
            <a:spLocks/>
          </p:cNvSpPr>
          <p:nvPr/>
        </p:nvSpPr>
        <p:spPr bwMode="auto">
          <a:xfrm>
            <a:off x="2699792" y="6509048"/>
            <a:ext cx="4176464" cy="34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sz="1400" b="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부서 내 교육용 자료이므로 대외비입니다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.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4" name="Picture 8" descr="ecbla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160463"/>
            <a:ext cx="9525" cy="9525"/>
          </a:xfrm>
          <a:prstGeom prst="rect">
            <a:avLst/>
          </a:prstGeom>
          <a:noFill/>
        </p:spPr>
      </p:pic>
      <p:pic>
        <p:nvPicPr>
          <p:cNvPr id="6" name="Picture 9" descr="ecbla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160463"/>
            <a:ext cx="9525" cy="9525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t="11488"/>
          <a:stretch>
            <a:fillRect/>
          </a:stretch>
        </p:blipFill>
        <p:spPr bwMode="auto">
          <a:xfrm>
            <a:off x="539552" y="1718791"/>
            <a:ext cx="8215789" cy="180291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3501008"/>
            <a:ext cx="7543800" cy="25717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539750" y="1052736"/>
            <a:ext cx="8208714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4.1 </a:t>
            </a:r>
            <a:r>
              <a:rPr kumimoji="1" lang="ko-KR" altLang="en-US" b="1" dirty="0" err="1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파낙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 모터 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Line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 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up</a:t>
            </a:r>
            <a:endParaRPr kumimoji="1" lang="ko-KR" altLang="en-US" b="1" dirty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gray">
          <a:xfrm>
            <a:off x="5220072" y="214289"/>
            <a:ext cx="3709646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8FE02">
                  <a:gamma/>
                  <a:shade val="46275"/>
                  <a:invGamma/>
                </a:srgbClr>
              </a:gs>
              <a:gs pos="100000">
                <a:srgbClr val="F8FE0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ko-KR" sz="1600" b="1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gray">
          <a:xfrm>
            <a:off x="5220072" y="142852"/>
            <a:ext cx="3744541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kumimoji="1" lang="ko-KR" altLang="en-US" sz="2000" b="1" dirty="0" err="1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파낙</a:t>
            </a:r>
            <a:r>
              <a:rPr kumimoji="1" lang="ko-KR" altLang="en-US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 모터 사양서</a:t>
            </a:r>
            <a:endParaRPr kumimoji="1" lang="ko-KR" altLang="en-US" sz="2000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69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54600" y="6165304"/>
            <a:ext cx="2311400" cy="419400"/>
          </a:xfrm>
          <a:prstGeom prst="rect">
            <a:avLst/>
          </a:prstGeo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바닥글 개체 틀 2"/>
          <p:cNvSpPr txBox="1">
            <a:spLocks/>
          </p:cNvSpPr>
          <p:nvPr/>
        </p:nvSpPr>
        <p:spPr bwMode="auto">
          <a:xfrm>
            <a:off x="2699792" y="6509048"/>
            <a:ext cx="4176464" cy="34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sz="1400" b="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부서 내 교육용 자료이므로 대외비입니다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.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15" name="Picture 8" descr="ecbla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160463"/>
            <a:ext cx="9525" cy="9525"/>
          </a:xfrm>
          <a:prstGeom prst="rect">
            <a:avLst/>
          </a:prstGeom>
          <a:noFill/>
        </p:spPr>
      </p:pic>
      <p:pic>
        <p:nvPicPr>
          <p:cNvPr id="16" name="Picture 9" descr="ecbla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160463"/>
            <a:ext cx="9525" cy="9525"/>
          </a:xfrm>
          <a:prstGeom prst="rect">
            <a:avLst/>
          </a:prstGeom>
          <a:noFill/>
        </p:spPr>
      </p:pic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539750" y="1045665"/>
            <a:ext cx="8208714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4.2 </a:t>
            </a:r>
            <a:r>
              <a:rPr kumimoji="1" lang="ko-KR" altLang="en-US" b="1" dirty="0" err="1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파낙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 모터 사양서 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: (1) R2000iA-165F-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주축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 </a:t>
            </a:r>
            <a:endParaRPr kumimoji="1" lang="ko-KR" altLang="en-US" b="1" dirty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 l="2262" t="5006" r="3808" b="2503"/>
          <a:stretch>
            <a:fillRect/>
          </a:stretch>
        </p:blipFill>
        <p:spPr bwMode="auto">
          <a:xfrm>
            <a:off x="611560" y="1470397"/>
            <a:ext cx="3571575" cy="212838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/>
          <a:srcRect l="1707"/>
          <a:stretch>
            <a:fillRect/>
          </a:stretch>
        </p:blipFill>
        <p:spPr bwMode="auto">
          <a:xfrm>
            <a:off x="4716016" y="1844824"/>
            <a:ext cx="4147567" cy="40862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 cstate="print"/>
          <a:srcRect t="2700" b="1350"/>
          <a:stretch>
            <a:fillRect/>
          </a:stretch>
        </p:blipFill>
        <p:spPr bwMode="auto">
          <a:xfrm>
            <a:off x="971600" y="3645024"/>
            <a:ext cx="3071813" cy="255900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21" name="AutoShape 3"/>
          <p:cNvSpPr>
            <a:spLocks noChangeArrowheads="1"/>
          </p:cNvSpPr>
          <p:nvPr/>
        </p:nvSpPr>
        <p:spPr bwMode="gray">
          <a:xfrm>
            <a:off x="5220072" y="214289"/>
            <a:ext cx="3709646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8FE02">
                  <a:gamma/>
                  <a:shade val="46275"/>
                  <a:invGamma/>
                </a:srgbClr>
              </a:gs>
              <a:gs pos="100000">
                <a:srgbClr val="F8FE0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ko-KR" sz="1600" b="1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AutoShape 4"/>
          <p:cNvSpPr>
            <a:spLocks noChangeArrowheads="1"/>
          </p:cNvSpPr>
          <p:nvPr/>
        </p:nvSpPr>
        <p:spPr bwMode="gray">
          <a:xfrm>
            <a:off x="5220072" y="142852"/>
            <a:ext cx="3744541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kumimoji="1" lang="ko-KR" altLang="en-US" sz="2000" b="1" dirty="0" err="1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파낙</a:t>
            </a:r>
            <a:r>
              <a:rPr kumimoji="1" lang="ko-KR" altLang="en-US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 모터 사양서</a:t>
            </a:r>
            <a:endParaRPr kumimoji="1" lang="ko-KR" altLang="en-US" sz="2000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6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692696"/>
            <a:ext cx="6932835" cy="297511"/>
          </a:xfrm>
        </p:spPr>
        <p:txBody>
          <a:bodyPr>
            <a:noAutofit/>
          </a:bodyPr>
          <a:lstStyle/>
          <a:p>
            <a:r>
              <a:rPr lang="ko-KR" altLang="en-US" sz="2300" dirty="0" smtClean="0"/>
              <a:t>목차</a:t>
            </a:r>
            <a:endParaRPr lang="ko-KR" altLang="en-US" sz="23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54600" y="6165304"/>
            <a:ext cx="2311400" cy="419400"/>
          </a:xfrm>
          <a:prstGeom prst="rect">
            <a:avLst/>
          </a:prstGeo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7" name="AutoShape 2"/>
          <p:cNvSpPr>
            <a:spLocks noChangeArrowheads="1"/>
          </p:cNvSpPr>
          <p:nvPr/>
        </p:nvSpPr>
        <p:spPr bwMode="gray">
          <a:xfrm>
            <a:off x="2281238" y="2597160"/>
            <a:ext cx="5473700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ko-KR" altLang="ko-KR">
              <a:solidFill>
                <a:schemeClr val="tx2"/>
              </a:solidFill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gray">
          <a:xfrm>
            <a:off x="2659063" y="2530485"/>
            <a:ext cx="5095875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l"/>
            <a:endParaRPr lang="ko-KR" altLang="ko-KR" sz="2000" b="1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gray">
          <a:xfrm>
            <a:off x="1820863" y="2378085"/>
            <a:ext cx="685800" cy="685800"/>
          </a:xfrm>
          <a:prstGeom prst="diamond">
            <a:avLst/>
          </a:prstGeom>
          <a:solidFill>
            <a:schemeClr val="accent1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sy="50000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latinLnBrk="0" hangingPunct="0"/>
            <a:r>
              <a:rPr kumimoji="0" lang="en-US" altLang="ko-KR" sz="2400" b="1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</a:p>
        </p:txBody>
      </p:sp>
      <p:grpSp>
        <p:nvGrpSpPr>
          <p:cNvPr id="10" name="Group 5"/>
          <p:cNvGrpSpPr>
            <a:grpSpLocks/>
          </p:cNvGrpSpPr>
          <p:nvPr/>
        </p:nvGrpSpPr>
        <p:grpSpPr bwMode="auto">
          <a:xfrm>
            <a:off x="2281238" y="3413135"/>
            <a:ext cx="5494337" cy="466725"/>
            <a:chOff x="1314" y="2869"/>
            <a:chExt cx="3461" cy="294"/>
          </a:xfrm>
        </p:grpSpPr>
        <p:sp>
          <p:nvSpPr>
            <p:cNvPr id="11" name="AutoShape 6"/>
            <p:cNvSpPr>
              <a:spLocks noChangeArrowheads="1"/>
            </p:cNvSpPr>
            <p:nvPr/>
          </p:nvSpPr>
          <p:spPr bwMode="gray">
            <a:xfrm>
              <a:off x="1314" y="2906"/>
              <a:ext cx="3448" cy="22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gray">
            <a:xfrm>
              <a:off x="1565" y="2869"/>
              <a:ext cx="3210" cy="294"/>
            </a:xfrm>
            <a:prstGeom prst="roundRect">
              <a:avLst>
                <a:gd name="adj" fmla="val 16667"/>
              </a:avLst>
            </a:prstGeom>
            <a:noFill/>
            <a:ln w="381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/>
              <a:endParaRPr lang="ko-KR" altLang="ko-KR" sz="1400" b="1">
                <a:latin typeface="Century Gothic" pitchFamily="34" charset="0"/>
              </a:endParaRPr>
            </a:p>
          </p:txBody>
        </p:sp>
      </p:grpSp>
      <p:sp>
        <p:nvSpPr>
          <p:cNvPr id="13" name="AutoShape 8"/>
          <p:cNvSpPr>
            <a:spLocks noChangeArrowheads="1"/>
          </p:cNvSpPr>
          <p:nvPr/>
        </p:nvSpPr>
        <p:spPr bwMode="gray">
          <a:xfrm>
            <a:off x="1841500" y="3316298"/>
            <a:ext cx="685800" cy="685800"/>
          </a:xfrm>
          <a:prstGeom prst="diamond">
            <a:avLst/>
          </a:prstGeom>
          <a:solidFill>
            <a:schemeClr val="accent2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sy="50000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latinLnBrk="0" hangingPunct="0"/>
            <a:r>
              <a:rPr kumimoji="0" lang="en-US" altLang="ko-KR" sz="2400" b="1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3</a:t>
            </a:r>
          </a:p>
        </p:txBody>
      </p:sp>
      <p:sp>
        <p:nvSpPr>
          <p:cNvPr id="14" name="AutoShape 9"/>
          <p:cNvSpPr>
            <a:spLocks noChangeArrowheads="1"/>
          </p:cNvSpPr>
          <p:nvPr/>
        </p:nvSpPr>
        <p:spPr bwMode="gray">
          <a:xfrm>
            <a:off x="2268538" y="1720860"/>
            <a:ext cx="5475287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gray">
          <a:xfrm>
            <a:off x="2699792" y="2535238"/>
            <a:ext cx="5183721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ko-KR" altLang="en-US" sz="180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모터 사양서의 이해</a:t>
            </a:r>
            <a:endParaRPr lang="ko-KR" altLang="en-US" sz="1800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AutoShape 11"/>
          <p:cNvSpPr>
            <a:spLocks noChangeArrowheads="1"/>
          </p:cNvSpPr>
          <p:nvPr/>
        </p:nvSpPr>
        <p:spPr bwMode="gray">
          <a:xfrm>
            <a:off x="1820863" y="1520835"/>
            <a:ext cx="685800" cy="685800"/>
          </a:xfrm>
          <a:prstGeom prst="diamond">
            <a:avLst/>
          </a:prstGeom>
          <a:solidFill>
            <a:schemeClr val="hlink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sy="50000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latinLnBrk="0" hangingPunct="0"/>
            <a:r>
              <a:rPr kumimoji="0" lang="en-US" altLang="ko-KR" sz="2400" b="1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</a:p>
        </p:txBody>
      </p:sp>
      <p:sp>
        <p:nvSpPr>
          <p:cNvPr id="18" name="AutoShape 13"/>
          <p:cNvSpPr>
            <a:spLocks noChangeArrowheads="1"/>
          </p:cNvSpPr>
          <p:nvPr/>
        </p:nvSpPr>
        <p:spPr bwMode="gray">
          <a:xfrm>
            <a:off x="2309813" y="4370398"/>
            <a:ext cx="5475287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00">
                  <a:gamma/>
                  <a:shade val="46275"/>
                  <a:invGamma/>
                </a:srgbClr>
              </a:gs>
              <a:gs pos="100000">
                <a:srgbClr val="FFFF00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" name="AutoShape 14"/>
          <p:cNvSpPr>
            <a:spLocks noChangeArrowheads="1"/>
          </p:cNvSpPr>
          <p:nvPr/>
        </p:nvSpPr>
        <p:spPr bwMode="gray">
          <a:xfrm>
            <a:off x="1862138" y="4179898"/>
            <a:ext cx="685800" cy="685800"/>
          </a:xfrm>
          <a:prstGeom prst="diamond">
            <a:avLst/>
          </a:prstGeom>
          <a:solidFill>
            <a:srgbClr val="CCCC00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sy="50000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latinLnBrk="0" hangingPunct="0"/>
            <a:r>
              <a:rPr kumimoji="0" lang="en-US" altLang="ko-KR" sz="2400" b="1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4</a:t>
            </a:r>
          </a:p>
        </p:txBody>
      </p:sp>
      <p:sp>
        <p:nvSpPr>
          <p:cNvPr id="20" name="AutoShape 15"/>
          <p:cNvSpPr>
            <a:spLocks noChangeArrowheads="1"/>
          </p:cNvSpPr>
          <p:nvPr/>
        </p:nvSpPr>
        <p:spPr bwMode="gray">
          <a:xfrm>
            <a:off x="2714612" y="1606544"/>
            <a:ext cx="5097462" cy="571504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ko-KR" altLang="en-US" sz="180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모터의 동작 원리</a:t>
            </a:r>
            <a:endParaRPr lang="ko-KR" altLang="en-US" sz="1800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AutoShape 16"/>
          <p:cNvSpPr>
            <a:spLocks noChangeArrowheads="1"/>
          </p:cNvSpPr>
          <p:nvPr/>
        </p:nvSpPr>
        <p:spPr bwMode="gray">
          <a:xfrm>
            <a:off x="2700338" y="4252923"/>
            <a:ext cx="5097462" cy="538162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l"/>
            <a:r>
              <a:rPr lang="ko-KR" altLang="en-US" sz="1800" b="1" dirty="0" err="1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파낙</a:t>
            </a:r>
            <a:r>
              <a:rPr lang="ko-KR" altLang="en-US" sz="18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 모터 사양서</a:t>
            </a:r>
            <a:endParaRPr lang="ko-KR" altLang="en-US" sz="1800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2" name="AutoShape 17"/>
          <p:cNvSpPr>
            <a:spLocks noChangeArrowheads="1"/>
          </p:cNvSpPr>
          <p:nvPr/>
        </p:nvSpPr>
        <p:spPr bwMode="gray">
          <a:xfrm>
            <a:off x="2309813" y="5233998"/>
            <a:ext cx="5475287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00FF">
                  <a:gamma/>
                  <a:shade val="46275"/>
                  <a:invGamma/>
                </a:srgbClr>
              </a:gs>
              <a:gs pos="100000">
                <a:srgbClr val="FF00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" name="AutoShape 18"/>
          <p:cNvSpPr>
            <a:spLocks noChangeArrowheads="1"/>
          </p:cNvSpPr>
          <p:nvPr/>
        </p:nvSpPr>
        <p:spPr bwMode="gray">
          <a:xfrm>
            <a:off x="1862138" y="5043498"/>
            <a:ext cx="685800" cy="685800"/>
          </a:xfrm>
          <a:prstGeom prst="diamond">
            <a:avLst/>
          </a:prstGeom>
          <a:solidFill>
            <a:srgbClr val="FF00FF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sy="50000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eaLnBrk="0" latinLnBrk="0" hangingPunct="0"/>
            <a:r>
              <a:rPr kumimoji="0" lang="en-US" altLang="ko-KR" sz="2400" b="1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5</a:t>
            </a:r>
          </a:p>
        </p:txBody>
      </p:sp>
      <p:sp>
        <p:nvSpPr>
          <p:cNvPr id="24" name="AutoShape 19"/>
          <p:cNvSpPr>
            <a:spLocks noChangeArrowheads="1"/>
          </p:cNvSpPr>
          <p:nvPr/>
        </p:nvSpPr>
        <p:spPr bwMode="gray">
          <a:xfrm>
            <a:off x="2700338" y="5116523"/>
            <a:ext cx="5097462" cy="538162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l"/>
            <a:r>
              <a:rPr lang="ko-KR" altLang="en-US" sz="1800" b="1" dirty="0" err="1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기계팀</a:t>
            </a:r>
            <a:r>
              <a:rPr lang="ko-KR" altLang="en-US" sz="18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 실무 활용</a:t>
            </a:r>
            <a:endParaRPr lang="ko-KR" altLang="en-US" sz="1800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AutoShape 19"/>
          <p:cNvSpPr>
            <a:spLocks noChangeArrowheads="1"/>
          </p:cNvSpPr>
          <p:nvPr/>
        </p:nvSpPr>
        <p:spPr bwMode="gray">
          <a:xfrm>
            <a:off x="2699792" y="3392494"/>
            <a:ext cx="5183720" cy="538162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l"/>
            <a:r>
              <a:rPr lang="ko-KR" altLang="en-US" sz="1800" b="1" dirty="0" err="1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야스카와</a:t>
            </a:r>
            <a:r>
              <a:rPr lang="ko-KR" altLang="en-US" sz="18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 모터 사양서</a:t>
            </a:r>
            <a:endParaRPr lang="ko-KR" altLang="en-US" sz="1800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160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54600" y="6165304"/>
            <a:ext cx="2311400" cy="419400"/>
          </a:xfrm>
          <a:prstGeom prst="rect">
            <a:avLst/>
          </a:prstGeo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바닥글 개체 틀 2"/>
          <p:cNvSpPr txBox="1">
            <a:spLocks/>
          </p:cNvSpPr>
          <p:nvPr/>
        </p:nvSpPr>
        <p:spPr bwMode="auto">
          <a:xfrm>
            <a:off x="2699792" y="6509048"/>
            <a:ext cx="4176464" cy="34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sz="1400" b="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부서 내 교육용 자료이므로 대외비입니다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.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4" name="Picture 8" descr="ecbla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160463"/>
            <a:ext cx="9525" cy="9525"/>
          </a:xfrm>
          <a:prstGeom prst="rect">
            <a:avLst/>
          </a:prstGeom>
          <a:noFill/>
        </p:spPr>
      </p:pic>
      <p:pic>
        <p:nvPicPr>
          <p:cNvPr id="6" name="Picture 9" descr="ecbla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160463"/>
            <a:ext cx="9525" cy="9525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12776"/>
            <a:ext cx="3527108" cy="2180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1772816"/>
            <a:ext cx="47720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/>
          <a:srcRect t="7335" b="772"/>
          <a:stretch>
            <a:fillRect/>
          </a:stretch>
        </p:blipFill>
        <p:spPr bwMode="auto">
          <a:xfrm>
            <a:off x="971600" y="3645024"/>
            <a:ext cx="3040380" cy="25706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39750" y="1052736"/>
            <a:ext cx="8208714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4.2 </a:t>
            </a:r>
            <a:r>
              <a:rPr kumimoji="1" lang="ko-KR" altLang="en-US" b="1" dirty="0" err="1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파낙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 모터 사양서 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: (2) R2000iA-165F-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수축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 </a:t>
            </a:r>
            <a:endParaRPr kumimoji="1" lang="ko-KR" altLang="en-US" b="1" dirty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gray">
          <a:xfrm>
            <a:off x="5220072" y="214289"/>
            <a:ext cx="3709646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8FE02">
                  <a:gamma/>
                  <a:shade val="46275"/>
                  <a:invGamma/>
                </a:srgbClr>
              </a:gs>
              <a:gs pos="100000">
                <a:srgbClr val="F8FE0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ko-KR" sz="1600" b="1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gray">
          <a:xfrm>
            <a:off x="5220072" y="142852"/>
            <a:ext cx="3744541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kumimoji="1" lang="ko-KR" altLang="en-US" sz="2000" b="1" dirty="0" err="1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파낙</a:t>
            </a:r>
            <a:r>
              <a:rPr kumimoji="1" lang="ko-KR" altLang="en-US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 모터 사양서</a:t>
            </a:r>
            <a:endParaRPr kumimoji="1" lang="ko-KR" altLang="en-US" sz="2000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69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54600" y="6165304"/>
            <a:ext cx="2311400" cy="419400"/>
          </a:xfrm>
          <a:prstGeom prst="rect">
            <a:avLst/>
          </a:prstGeo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바닥글 개체 틀 2"/>
          <p:cNvSpPr txBox="1">
            <a:spLocks/>
          </p:cNvSpPr>
          <p:nvPr/>
        </p:nvSpPr>
        <p:spPr bwMode="auto">
          <a:xfrm>
            <a:off x="2699792" y="6509048"/>
            <a:ext cx="4176464" cy="34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sz="1400" b="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부서 내 교육용 자료이므로 대외비입니다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.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720000" y="1260000"/>
            <a:ext cx="8424000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5.1 HS220 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기구 설계 결과</a:t>
            </a:r>
            <a:endParaRPr kumimoji="1" lang="ko-KR" altLang="en-US" b="1" dirty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22" name="AutoShape 39"/>
          <p:cNvSpPr>
            <a:spLocks noChangeArrowheads="1"/>
          </p:cNvSpPr>
          <p:nvPr/>
        </p:nvSpPr>
        <p:spPr bwMode="gray">
          <a:xfrm>
            <a:off x="5220072" y="188913"/>
            <a:ext cx="3746128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800080">
                  <a:gamma/>
                  <a:shade val="46275"/>
                  <a:invGamma/>
                </a:srgbClr>
              </a:gs>
              <a:gs pos="100000">
                <a:srgbClr val="800080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ko-KR" sz="1600" b="1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AutoShape 40"/>
          <p:cNvSpPr>
            <a:spLocks noChangeArrowheads="1"/>
          </p:cNvSpPr>
          <p:nvPr/>
        </p:nvSpPr>
        <p:spPr bwMode="gray">
          <a:xfrm>
            <a:off x="5220071" y="117475"/>
            <a:ext cx="3744541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kumimoji="1" lang="ko-KR" altLang="en-US" sz="2000" b="1" dirty="0" err="1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기계팀</a:t>
            </a:r>
            <a:r>
              <a:rPr kumimoji="1" lang="ko-KR" altLang="en-US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 실무 활용</a:t>
            </a:r>
            <a:endParaRPr kumimoji="1" lang="ko-KR" altLang="en-US" sz="2000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684732"/>
            <a:ext cx="8882453" cy="3232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5013176"/>
            <a:ext cx="8882453" cy="11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6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54600" y="6165304"/>
            <a:ext cx="2311400" cy="419400"/>
          </a:xfrm>
          <a:prstGeom prst="rect">
            <a:avLst/>
          </a:prstGeo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39750" y="1052736"/>
            <a:ext cx="431958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1.1 </a:t>
            </a:r>
            <a:r>
              <a:rPr kumimoji="1" lang="ko-KR" altLang="en-US" b="1" dirty="0" err="1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서보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 모터의 구조</a:t>
            </a:r>
            <a:endParaRPr kumimoji="1" lang="ko-KR" altLang="en-US" b="1" dirty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4" name="Picture 94" descr="분해도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295" y="1844824"/>
            <a:ext cx="4756150" cy="365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5" descr="shaft ass'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159" y="1988840"/>
            <a:ext cx="2592115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6" descr="core ass'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06658" y="4364186"/>
            <a:ext cx="1947862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ine 97"/>
          <p:cNvSpPr>
            <a:spLocks noChangeShapeType="1"/>
          </p:cNvSpPr>
          <p:nvPr/>
        </p:nvSpPr>
        <p:spPr bwMode="auto">
          <a:xfrm>
            <a:off x="4251120" y="4292749"/>
            <a:ext cx="431800" cy="431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Line 98"/>
          <p:cNvSpPr>
            <a:spLocks noChangeShapeType="1"/>
          </p:cNvSpPr>
          <p:nvPr/>
        </p:nvSpPr>
        <p:spPr bwMode="auto">
          <a:xfrm flipH="1" flipV="1">
            <a:off x="2667414" y="3501007"/>
            <a:ext cx="575643" cy="5028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Line 99"/>
          <p:cNvSpPr>
            <a:spLocks noChangeShapeType="1"/>
          </p:cNvSpPr>
          <p:nvPr/>
        </p:nvSpPr>
        <p:spPr bwMode="auto">
          <a:xfrm flipH="1">
            <a:off x="5344908" y="2208361"/>
            <a:ext cx="215900" cy="3603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 Box 100"/>
          <p:cNvSpPr txBox="1">
            <a:spLocks noChangeArrowheads="1"/>
          </p:cNvSpPr>
          <p:nvPr/>
        </p:nvSpPr>
        <p:spPr bwMode="auto">
          <a:xfrm>
            <a:off x="4932040" y="1844824"/>
            <a:ext cx="187220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Encoder Cover</a:t>
            </a:r>
          </a:p>
        </p:txBody>
      </p:sp>
      <p:pic>
        <p:nvPicPr>
          <p:cNvPr id="12" name="Picture 101" descr="엔코더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95808" y="2995761"/>
            <a:ext cx="720725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Line 102"/>
          <p:cNvSpPr>
            <a:spLocks noChangeShapeType="1"/>
          </p:cNvSpPr>
          <p:nvPr/>
        </p:nvSpPr>
        <p:spPr bwMode="auto">
          <a:xfrm>
            <a:off x="5259183" y="3284686"/>
            <a:ext cx="865187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 Box 103"/>
          <p:cNvSpPr txBox="1">
            <a:spLocks noChangeArrowheads="1"/>
          </p:cNvSpPr>
          <p:nvPr/>
        </p:nvSpPr>
        <p:spPr bwMode="auto">
          <a:xfrm>
            <a:off x="6133895" y="2698899"/>
            <a:ext cx="923925" cy="2968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Encoder </a:t>
            </a:r>
          </a:p>
        </p:txBody>
      </p:sp>
      <p:sp>
        <p:nvSpPr>
          <p:cNvPr id="15" name="Text Box 104"/>
          <p:cNvSpPr txBox="1">
            <a:spLocks noChangeArrowheads="1"/>
          </p:cNvSpPr>
          <p:nvPr/>
        </p:nvSpPr>
        <p:spPr bwMode="auto">
          <a:xfrm>
            <a:off x="5554458" y="3787924"/>
            <a:ext cx="800100" cy="2968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Bracket</a:t>
            </a:r>
          </a:p>
        </p:txBody>
      </p:sp>
      <p:sp>
        <p:nvSpPr>
          <p:cNvPr id="16" name="Text Box 105"/>
          <p:cNvSpPr txBox="1">
            <a:spLocks noChangeArrowheads="1"/>
          </p:cNvSpPr>
          <p:nvPr/>
        </p:nvSpPr>
        <p:spPr bwMode="auto">
          <a:xfrm>
            <a:off x="4827383" y="4003824"/>
            <a:ext cx="644525" cy="2968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Brake</a:t>
            </a:r>
          </a:p>
        </p:txBody>
      </p:sp>
      <p:sp>
        <p:nvSpPr>
          <p:cNvPr id="17" name="Text Box 106"/>
          <p:cNvSpPr txBox="1">
            <a:spLocks noChangeArrowheads="1"/>
          </p:cNvSpPr>
          <p:nvPr/>
        </p:nvSpPr>
        <p:spPr bwMode="auto">
          <a:xfrm>
            <a:off x="1874633" y="5300811"/>
            <a:ext cx="733425" cy="296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Flange</a:t>
            </a:r>
          </a:p>
        </p:txBody>
      </p:sp>
      <p:sp>
        <p:nvSpPr>
          <p:cNvPr id="18" name="Text Box 107"/>
          <p:cNvSpPr txBox="1">
            <a:spLocks noChangeArrowheads="1"/>
          </p:cNvSpPr>
          <p:nvPr/>
        </p:nvSpPr>
        <p:spPr bwMode="auto">
          <a:xfrm>
            <a:off x="1298370" y="3500586"/>
            <a:ext cx="808038" cy="296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Bearing</a:t>
            </a:r>
          </a:p>
        </p:txBody>
      </p:sp>
      <p:sp>
        <p:nvSpPr>
          <p:cNvPr id="19" name="Text Box 108"/>
          <p:cNvSpPr txBox="1">
            <a:spLocks noChangeArrowheads="1"/>
          </p:cNvSpPr>
          <p:nvPr/>
        </p:nvSpPr>
        <p:spPr bwMode="auto">
          <a:xfrm>
            <a:off x="256970" y="1916261"/>
            <a:ext cx="668338" cy="296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Shaft </a:t>
            </a:r>
          </a:p>
        </p:txBody>
      </p:sp>
      <p:sp>
        <p:nvSpPr>
          <p:cNvPr id="20" name="Text Box 109"/>
          <p:cNvSpPr txBox="1">
            <a:spLocks noChangeArrowheads="1"/>
          </p:cNvSpPr>
          <p:nvPr/>
        </p:nvSpPr>
        <p:spPr bwMode="auto">
          <a:xfrm>
            <a:off x="723695" y="3140224"/>
            <a:ext cx="785813" cy="2968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Magnet</a:t>
            </a:r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4755945" y="4364186"/>
            <a:ext cx="669925" cy="296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Stator</a:t>
            </a:r>
          </a:p>
        </p:txBody>
      </p:sp>
      <p:sp>
        <p:nvSpPr>
          <p:cNvPr id="22" name="Text Box 111"/>
          <p:cNvSpPr txBox="1">
            <a:spLocks noChangeArrowheads="1"/>
          </p:cNvSpPr>
          <p:nvPr/>
        </p:nvSpPr>
        <p:spPr bwMode="auto">
          <a:xfrm>
            <a:off x="1371271" y="2060848"/>
            <a:ext cx="627063" cy="2968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Rotor</a:t>
            </a:r>
          </a:p>
        </p:txBody>
      </p:sp>
      <p:sp>
        <p:nvSpPr>
          <p:cNvPr id="23" name="Line 112"/>
          <p:cNvSpPr>
            <a:spLocks noChangeShapeType="1"/>
          </p:cNvSpPr>
          <p:nvPr/>
        </p:nvSpPr>
        <p:spPr bwMode="auto">
          <a:xfrm flipV="1">
            <a:off x="1011033" y="2995761"/>
            <a:ext cx="287337" cy="215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Line 113"/>
          <p:cNvSpPr>
            <a:spLocks noChangeShapeType="1"/>
          </p:cNvSpPr>
          <p:nvPr/>
        </p:nvSpPr>
        <p:spPr bwMode="auto">
          <a:xfrm flipV="1">
            <a:off x="1731758" y="3356124"/>
            <a:ext cx="287337" cy="215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Line 114"/>
          <p:cNvSpPr>
            <a:spLocks noChangeShapeType="1"/>
          </p:cNvSpPr>
          <p:nvPr/>
        </p:nvSpPr>
        <p:spPr bwMode="auto">
          <a:xfrm flipV="1">
            <a:off x="2234995" y="5156349"/>
            <a:ext cx="144463" cy="2159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Line 115"/>
          <p:cNvSpPr>
            <a:spLocks noChangeShapeType="1"/>
          </p:cNvSpPr>
          <p:nvPr/>
        </p:nvSpPr>
        <p:spPr bwMode="auto">
          <a:xfrm flipH="1" flipV="1">
            <a:off x="4611483" y="3860949"/>
            <a:ext cx="287337" cy="2873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Line 116"/>
          <p:cNvSpPr>
            <a:spLocks noChangeShapeType="1"/>
          </p:cNvSpPr>
          <p:nvPr/>
        </p:nvSpPr>
        <p:spPr bwMode="auto">
          <a:xfrm flipH="1" flipV="1">
            <a:off x="5043283" y="3716486"/>
            <a:ext cx="576262" cy="1444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Line 117"/>
          <p:cNvSpPr>
            <a:spLocks noChangeShapeType="1"/>
          </p:cNvSpPr>
          <p:nvPr/>
        </p:nvSpPr>
        <p:spPr bwMode="auto">
          <a:xfrm>
            <a:off x="650670" y="2203599"/>
            <a:ext cx="144463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Text Box 103"/>
          <p:cNvSpPr txBox="1">
            <a:spLocks noChangeArrowheads="1"/>
          </p:cNvSpPr>
          <p:nvPr/>
        </p:nvSpPr>
        <p:spPr bwMode="auto">
          <a:xfrm>
            <a:off x="6948265" y="3356992"/>
            <a:ext cx="208823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내장 온도센서</a:t>
            </a:r>
            <a:endParaRPr kumimoji="1" lang="en-US" altLang="ko-KR" sz="1600" b="1" dirty="0" smtClean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(</a:t>
            </a:r>
            <a:r>
              <a:rPr kumimoji="1" lang="ko-KR" altLang="en-US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실시간 모니터링</a:t>
            </a:r>
            <a:r>
              <a:rPr kumimoji="1" lang="en-US" altLang="ko-KR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)</a:t>
            </a:r>
            <a:endParaRPr kumimoji="1" lang="en-US" altLang="ko-KR" sz="1600" b="1" dirty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Line 102"/>
          <p:cNvSpPr>
            <a:spLocks noChangeShapeType="1"/>
          </p:cNvSpPr>
          <p:nvPr/>
        </p:nvSpPr>
        <p:spPr bwMode="auto">
          <a:xfrm flipH="1">
            <a:off x="6771872" y="3573017"/>
            <a:ext cx="43204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AutoShape 4"/>
          <p:cNvSpPr>
            <a:spLocks noChangeArrowheads="1"/>
          </p:cNvSpPr>
          <p:nvPr/>
        </p:nvSpPr>
        <p:spPr bwMode="gray">
          <a:xfrm>
            <a:off x="5220072" y="214289"/>
            <a:ext cx="3730253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CCFF">
                  <a:gamma/>
                  <a:shade val="46275"/>
                  <a:invGamma/>
                </a:srgbClr>
              </a:gs>
              <a:gs pos="100000">
                <a:srgbClr val="CCCC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gray">
          <a:xfrm>
            <a:off x="5148064" y="142852"/>
            <a:ext cx="3816549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kumimoji="1" lang="ko-KR" altLang="en-US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모터의 동작 원리</a:t>
            </a:r>
            <a:endParaRPr kumimoji="1" lang="en-US" altLang="ko-KR" sz="2000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3" name="바닥글 개체 틀 2"/>
          <p:cNvSpPr txBox="1">
            <a:spLocks/>
          </p:cNvSpPr>
          <p:nvPr/>
        </p:nvSpPr>
        <p:spPr bwMode="auto">
          <a:xfrm>
            <a:off x="2699792" y="6509048"/>
            <a:ext cx="4176464" cy="34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sz="1400" b="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부서 내 교육용 자료이므로 대외비입니다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.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69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54600" y="6165304"/>
            <a:ext cx="2311400" cy="419400"/>
          </a:xfrm>
          <a:prstGeom prst="rect">
            <a:avLst/>
          </a:prstGeo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바닥글 개체 틀 2"/>
          <p:cNvSpPr txBox="1">
            <a:spLocks/>
          </p:cNvSpPr>
          <p:nvPr/>
        </p:nvSpPr>
        <p:spPr bwMode="auto">
          <a:xfrm>
            <a:off x="2699792" y="6509048"/>
            <a:ext cx="4176464" cy="34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sz="1400" b="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부서 내 교육용 자료이므로 대외비입니다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.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39750" y="1052736"/>
            <a:ext cx="431958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1.2 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로봇 구동의 원리</a:t>
            </a:r>
            <a:endParaRPr kumimoji="1" lang="ko-KR" altLang="en-US" b="1" dirty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6" name="Picture 10" descr="YS080_total_Ass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1556792"/>
            <a:ext cx="2624138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33" descr="YS080_total_Assy"/>
          <p:cNvPicPr>
            <a:picLocks noChangeAspect="1" noChangeArrowheads="1"/>
          </p:cNvPicPr>
          <p:nvPr/>
        </p:nvPicPr>
        <p:blipFill>
          <a:blip r:embed="rId3" cstate="print"/>
          <a:srcRect l="15988" t="37958" r="3198" b="37958"/>
          <a:stretch>
            <a:fillRect/>
          </a:stretch>
        </p:blipFill>
        <p:spPr bwMode="auto">
          <a:xfrm>
            <a:off x="626110" y="4046696"/>
            <a:ext cx="5575142" cy="980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ine 236"/>
          <p:cNvSpPr>
            <a:spLocks noChangeShapeType="1"/>
          </p:cNvSpPr>
          <p:nvPr/>
        </p:nvSpPr>
        <p:spPr bwMode="auto">
          <a:xfrm>
            <a:off x="727234" y="4046696"/>
            <a:ext cx="3020269" cy="1470536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 b="1">
              <a:solidFill>
                <a:srgbClr val="000000"/>
              </a:solidFill>
              <a:latin typeface="굴림" pitchFamily="50" charset="-127"/>
              <a:ea typeface="굴림" charset="-127"/>
            </a:endParaRPr>
          </a:p>
        </p:txBody>
      </p:sp>
      <p:sp>
        <p:nvSpPr>
          <p:cNvPr id="9" name="Line 237"/>
          <p:cNvSpPr>
            <a:spLocks noChangeShapeType="1"/>
          </p:cNvSpPr>
          <p:nvPr/>
        </p:nvSpPr>
        <p:spPr bwMode="auto">
          <a:xfrm>
            <a:off x="4255452" y="2924944"/>
            <a:ext cx="0" cy="2281897"/>
          </a:xfrm>
          <a:prstGeom prst="line">
            <a:avLst/>
          </a:prstGeom>
          <a:noFill/>
          <a:ln w="25400">
            <a:solidFill>
              <a:srgbClr val="7030A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0" b="1">
              <a:solidFill>
                <a:srgbClr val="000000"/>
              </a:solidFill>
              <a:latin typeface="굴림" pitchFamily="50" charset="-127"/>
              <a:ea typeface="굴림" charset="-127"/>
            </a:endParaRPr>
          </a:p>
        </p:txBody>
      </p:sp>
      <p:sp>
        <p:nvSpPr>
          <p:cNvPr id="10" name="AutoShape 240"/>
          <p:cNvSpPr>
            <a:spLocks noChangeArrowheads="1"/>
          </p:cNvSpPr>
          <p:nvPr/>
        </p:nvSpPr>
        <p:spPr bwMode="auto">
          <a:xfrm>
            <a:off x="1547664" y="2924944"/>
            <a:ext cx="2016224" cy="1051455"/>
          </a:xfrm>
          <a:prstGeom prst="homePlate">
            <a:avLst>
              <a:gd name="adj" fmla="val 53099"/>
            </a:avLst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b="1" dirty="0" err="1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감속기</a:t>
            </a:r>
            <a:endParaRPr kumimoji="1" lang="en-US" altLang="ko-KR" sz="1600" b="1" dirty="0" smtClean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600" b="1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회전속도는 줄이고</a:t>
            </a:r>
            <a:endParaRPr kumimoji="1" lang="en-US" altLang="ko-KR" sz="1200" b="1" dirty="0" smtClean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힘은 증대하는 부품</a:t>
            </a:r>
            <a:endParaRPr kumimoji="1" lang="en-US" altLang="ko-KR" sz="1200" b="1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AutoShape 240"/>
          <p:cNvSpPr>
            <a:spLocks noChangeArrowheads="1"/>
          </p:cNvSpPr>
          <p:nvPr/>
        </p:nvSpPr>
        <p:spPr bwMode="auto">
          <a:xfrm>
            <a:off x="539552" y="4797152"/>
            <a:ext cx="2016224" cy="1080120"/>
          </a:xfrm>
          <a:prstGeom prst="homePlate">
            <a:avLst>
              <a:gd name="adj" fmla="val 53099"/>
            </a:avLst>
          </a:prstGeom>
          <a:noFill/>
          <a:ln w="19050" algn="ctr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 b="1" dirty="0" smtClean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모터</a:t>
            </a:r>
            <a:endParaRPr kumimoji="1" lang="en-US" altLang="ko-KR" sz="2000" b="1" dirty="0" smtClean="0">
              <a:solidFill>
                <a:srgbClr val="00B0F0"/>
              </a:solidFill>
              <a:latin typeface="HY헤드라인M" pitchFamily="18" charset="-127"/>
              <a:ea typeface="HY헤드라인M" pitchFamily="18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600" b="1" dirty="0" smtClean="0">
              <a:solidFill>
                <a:srgbClr val="00B0F0"/>
              </a:solidFill>
              <a:latin typeface="HY헤드라인M" pitchFamily="18" charset="-127"/>
              <a:ea typeface="HY헤드라인M" pitchFamily="18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 dirty="0" smtClean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제어기로부터 공급받은</a:t>
            </a:r>
            <a:endParaRPr kumimoji="1" lang="en-US" altLang="ko-KR" sz="1200" b="1" dirty="0" smtClean="0">
              <a:solidFill>
                <a:srgbClr val="00B0F0"/>
              </a:solidFill>
              <a:latin typeface="HY헤드라인M" pitchFamily="18" charset="-127"/>
              <a:ea typeface="HY헤드라인M" pitchFamily="18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 dirty="0" smtClean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전류로 회전 동작</a:t>
            </a:r>
            <a:endParaRPr kumimoji="1" lang="en-US" altLang="ko-KR" sz="1200" b="1" dirty="0">
              <a:solidFill>
                <a:srgbClr val="00B0F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AutoShape 240"/>
          <p:cNvSpPr>
            <a:spLocks noChangeArrowheads="1"/>
          </p:cNvSpPr>
          <p:nvPr/>
        </p:nvSpPr>
        <p:spPr bwMode="auto">
          <a:xfrm>
            <a:off x="4427984" y="2924944"/>
            <a:ext cx="2088232" cy="1051455"/>
          </a:xfrm>
          <a:prstGeom prst="homePlate">
            <a:avLst>
              <a:gd name="adj" fmla="val 53099"/>
            </a:avLst>
          </a:prstGeom>
          <a:noFill/>
          <a:ln w="19050" algn="ctr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b="1" dirty="0" smtClean="0">
                <a:solidFill>
                  <a:srgbClr val="7030A0"/>
                </a:solidFill>
                <a:latin typeface="HY헤드라인M" pitchFamily="18" charset="-127"/>
                <a:ea typeface="HY헤드라인M" pitchFamily="18" charset="-127"/>
              </a:rPr>
              <a:t>로봇 기구</a:t>
            </a:r>
            <a:endParaRPr kumimoji="1" lang="en-US" altLang="ko-KR" sz="1600" b="1" dirty="0" smtClean="0">
              <a:solidFill>
                <a:srgbClr val="7030A0"/>
              </a:solidFill>
              <a:latin typeface="HY헤드라인M" pitchFamily="18" charset="-127"/>
              <a:ea typeface="HY헤드라인M" pitchFamily="18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600" b="1" dirty="0">
              <a:solidFill>
                <a:srgbClr val="7030A0"/>
              </a:solidFill>
              <a:latin typeface="HY헤드라인M" pitchFamily="18" charset="-127"/>
              <a:ea typeface="HY헤드라인M" pitchFamily="18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 dirty="0" err="1" smtClean="0">
                <a:solidFill>
                  <a:srgbClr val="7030A0"/>
                </a:solidFill>
                <a:latin typeface="HY헤드라인M" pitchFamily="18" charset="-127"/>
                <a:ea typeface="HY헤드라인M" pitchFamily="18" charset="-127"/>
              </a:rPr>
              <a:t>감속기</a:t>
            </a:r>
            <a:r>
              <a:rPr kumimoji="1" lang="ko-KR" altLang="en-US" sz="1200" b="1" dirty="0" smtClean="0">
                <a:solidFill>
                  <a:srgbClr val="7030A0"/>
                </a:solidFill>
                <a:latin typeface="HY헤드라인M" pitchFamily="18" charset="-127"/>
                <a:ea typeface="HY헤드라인M" pitchFamily="18" charset="-127"/>
              </a:rPr>
              <a:t> 출력에 부착되어</a:t>
            </a:r>
            <a:endParaRPr kumimoji="1" lang="en-US" altLang="ko-KR" sz="1200" b="1" dirty="0" smtClean="0">
              <a:solidFill>
                <a:srgbClr val="7030A0"/>
              </a:solidFill>
              <a:latin typeface="HY헤드라인M" pitchFamily="18" charset="-127"/>
              <a:ea typeface="HY헤드라인M" pitchFamily="18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 dirty="0" smtClean="0">
                <a:solidFill>
                  <a:srgbClr val="7030A0"/>
                </a:solidFill>
                <a:latin typeface="HY헤드라인M" pitchFamily="18" charset="-127"/>
                <a:ea typeface="HY헤드라인M" pitchFamily="18" charset="-127"/>
              </a:rPr>
              <a:t>실제로 움직이는 부분</a:t>
            </a:r>
            <a:endParaRPr kumimoji="1" lang="en-US" altLang="ko-KR" sz="1200" b="1" dirty="0">
              <a:solidFill>
                <a:srgbClr val="7030A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412776"/>
            <a:ext cx="2309813" cy="130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 cstate="print"/>
          <a:srcRect b="2392"/>
          <a:stretch>
            <a:fillRect/>
          </a:stretch>
        </p:blipFill>
        <p:spPr bwMode="auto">
          <a:xfrm>
            <a:off x="2915816" y="1124744"/>
            <a:ext cx="3231833" cy="176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55776" y="5661248"/>
            <a:ext cx="4293870" cy="786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4"/>
          <p:cNvSpPr>
            <a:spLocks noChangeArrowheads="1"/>
          </p:cNvSpPr>
          <p:nvPr/>
        </p:nvSpPr>
        <p:spPr bwMode="gray">
          <a:xfrm>
            <a:off x="5220072" y="214289"/>
            <a:ext cx="3730253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CCFF">
                  <a:gamma/>
                  <a:shade val="46275"/>
                  <a:invGamma/>
                </a:srgbClr>
              </a:gs>
              <a:gs pos="100000">
                <a:srgbClr val="CCCC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gray">
          <a:xfrm>
            <a:off x="5148064" y="142852"/>
            <a:ext cx="3816549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kumimoji="1" lang="ko-KR" altLang="en-US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모터의 동작 원리</a:t>
            </a:r>
            <a:endParaRPr kumimoji="1" lang="en-US" altLang="ko-KR" sz="2000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69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54600" y="6165304"/>
            <a:ext cx="2311400" cy="419400"/>
          </a:xfrm>
          <a:prstGeom prst="rect">
            <a:avLst/>
          </a:prstGeo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바닥글 개체 틀 2"/>
          <p:cNvSpPr txBox="1">
            <a:spLocks/>
          </p:cNvSpPr>
          <p:nvPr/>
        </p:nvSpPr>
        <p:spPr bwMode="auto">
          <a:xfrm>
            <a:off x="2699792" y="6509048"/>
            <a:ext cx="4176464" cy="34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sz="1400" b="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부서 내 교육용 자료이므로 대외비입니다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.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13" name="Picture 8" descr="ecbla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160463"/>
            <a:ext cx="9525" cy="9525"/>
          </a:xfrm>
          <a:prstGeom prst="rect">
            <a:avLst/>
          </a:prstGeom>
          <a:noFill/>
        </p:spPr>
      </p:pic>
      <p:pic>
        <p:nvPicPr>
          <p:cNvPr id="14" name="Picture 9" descr="ecbla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160463"/>
            <a:ext cx="9525" cy="9525"/>
          </a:xfrm>
          <a:prstGeom prst="rect">
            <a:avLst/>
          </a:prstGeom>
          <a:noFill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947" y="1484784"/>
            <a:ext cx="6227921" cy="424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611560" y="1056654"/>
            <a:ext cx="439248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2.1 </a:t>
            </a:r>
            <a:r>
              <a:rPr kumimoji="1" lang="ko-KR" altLang="en-US" b="1" dirty="0" err="1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타마가와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 모터사양서 구성 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: (1)</a:t>
            </a:r>
            <a:r>
              <a:rPr kumimoji="1" lang="ko-KR" altLang="en-US" b="1" dirty="0" err="1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모터부</a:t>
            </a:r>
            <a:endParaRPr kumimoji="1" lang="ko-KR" altLang="en-US" b="1" dirty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 bwMode="auto">
          <a:xfrm>
            <a:off x="2408187" y="2452196"/>
            <a:ext cx="216024" cy="225413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H</a:t>
            </a:r>
            <a:endParaRPr kumimoji="1" lang="ko-KR" altLang="en-US" sz="1000" dirty="0" smtClean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순서도: 연결자 17"/>
          <p:cNvSpPr/>
          <p:nvPr/>
        </p:nvSpPr>
        <p:spPr bwMode="auto">
          <a:xfrm>
            <a:off x="3007554" y="2452197"/>
            <a:ext cx="216024" cy="225413"/>
          </a:xfrm>
          <a:prstGeom prst="flowChartConnector">
            <a:avLst/>
          </a:prstGeom>
          <a:solidFill>
            <a:srgbClr val="3333CC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T</a:t>
            </a:r>
            <a:endParaRPr kumimoji="1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AutoShape 11"/>
          <p:cNvSpPr>
            <a:spLocks noChangeArrowheads="1"/>
          </p:cNvSpPr>
          <p:nvPr/>
        </p:nvSpPr>
        <p:spPr bwMode="gray">
          <a:xfrm>
            <a:off x="5220072" y="219075"/>
            <a:ext cx="3709645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CC99">
                  <a:gamma/>
                  <a:shade val="46275"/>
                  <a:invGamma/>
                </a:srgbClr>
              </a:gs>
              <a:gs pos="100000">
                <a:srgbClr val="00CC99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ko-KR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AutoShape 12"/>
          <p:cNvSpPr>
            <a:spLocks noChangeArrowheads="1"/>
          </p:cNvSpPr>
          <p:nvPr/>
        </p:nvSpPr>
        <p:spPr bwMode="gray">
          <a:xfrm>
            <a:off x="5220072" y="163513"/>
            <a:ext cx="3600078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kumimoji="1" lang="ko-KR" altLang="en-US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모터 사양서의 이해</a:t>
            </a:r>
            <a:endParaRPr kumimoji="1" lang="en-US" altLang="ko-KR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917" y="1434121"/>
            <a:ext cx="3123845" cy="4344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순서도: 연결자 20"/>
          <p:cNvSpPr/>
          <p:nvPr/>
        </p:nvSpPr>
        <p:spPr bwMode="auto">
          <a:xfrm>
            <a:off x="8604126" y="2452195"/>
            <a:ext cx="216024" cy="225413"/>
          </a:xfrm>
          <a:prstGeom prst="flowChartConnector">
            <a:avLst/>
          </a:prstGeom>
          <a:solidFill>
            <a:srgbClr val="3333CC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T</a:t>
            </a:r>
            <a:endParaRPr kumimoji="1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69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54600" y="6165304"/>
            <a:ext cx="2311400" cy="419400"/>
          </a:xfrm>
          <a:prstGeom prst="rect">
            <a:avLst/>
          </a:prstGeo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바닥글 개체 틀 2"/>
          <p:cNvSpPr txBox="1">
            <a:spLocks/>
          </p:cNvSpPr>
          <p:nvPr/>
        </p:nvSpPr>
        <p:spPr bwMode="auto">
          <a:xfrm>
            <a:off x="2699792" y="6509048"/>
            <a:ext cx="4176464" cy="34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sz="1400" b="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부서 내 교육용 자료이므로 대외비입니다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.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4" name="Picture 8" descr="ecbla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160463"/>
            <a:ext cx="9525" cy="9525"/>
          </a:xfrm>
          <a:prstGeom prst="rect">
            <a:avLst/>
          </a:prstGeom>
          <a:noFill/>
        </p:spPr>
      </p:pic>
      <p:pic>
        <p:nvPicPr>
          <p:cNvPr id="6" name="Picture 9" descr="ecbla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160463"/>
            <a:ext cx="9525" cy="9525"/>
          </a:xfrm>
          <a:prstGeom prst="rect">
            <a:avLst/>
          </a:prstGeom>
          <a:noFill/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611560" y="1052736"/>
            <a:ext cx="799288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2.1 </a:t>
            </a:r>
            <a:r>
              <a:rPr kumimoji="1" lang="ko-KR" altLang="en-US" b="1" dirty="0" err="1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타마가와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 모터사양서 구성 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: (2)</a:t>
            </a:r>
            <a:r>
              <a:rPr kumimoji="1" lang="ko-KR" altLang="en-US" b="1" dirty="0" err="1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엔코더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, 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브레이크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, N-T 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곡선</a:t>
            </a:r>
            <a:endParaRPr kumimoji="1" lang="ko-KR" altLang="en-US" b="1" dirty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556792"/>
            <a:ext cx="6891338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11"/>
          <p:cNvSpPr>
            <a:spLocks noChangeArrowheads="1"/>
          </p:cNvSpPr>
          <p:nvPr/>
        </p:nvSpPr>
        <p:spPr bwMode="gray">
          <a:xfrm>
            <a:off x="5220072" y="219075"/>
            <a:ext cx="3709645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CC99">
                  <a:gamma/>
                  <a:shade val="46275"/>
                  <a:invGamma/>
                </a:srgbClr>
              </a:gs>
              <a:gs pos="100000">
                <a:srgbClr val="00CC99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ko-KR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gray">
          <a:xfrm>
            <a:off x="5220072" y="163513"/>
            <a:ext cx="3600078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kumimoji="1" lang="ko-KR" altLang="en-US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모터 사양서의 이해</a:t>
            </a:r>
            <a:endParaRPr kumimoji="1" lang="en-US" altLang="ko-KR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69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54600" y="6165304"/>
            <a:ext cx="2311400" cy="419400"/>
          </a:xfrm>
          <a:prstGeom prst="rect">
            <a:avLst/>
          </a:prstGeo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바닥글 개체 틀 2"/>
          <p:cNvSpPr txBox="1">
            <a:spLocks/>
          </p:cNvSpPr>
          <p:nvPr/>
        </p:nvSpPr>
        <p:spPr bwMode="auto">
          <a:xfrm>
            <a:off x="2699792" y="6509048"/>
            <a:ext cx="4176464" cy="34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sz="1400" b="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부서 내 교육용 자료이므로 대외비입니다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.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4" name="Picture 8" descr="ecblan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125" y="1160463"/>
            <a:ext cx="9525" cy="9525"/>
          </a:xfrm>
          <a:prstGeom prst="rect">
            <a:avLst/>
          </a:prstGeom>
          <a:noFill/>
        </p:spPr>
      </p:pic>
      <p:pic>
        <p:nvPicPr>
          <p:cNvPr id="6" name="Picture 9" descr="ecblan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125" y="1160463"/>
            <a:ext cx="9525" cy="9525"/>
          </a:xfrm>
          <a:prstGeom prst="rect">
            <a:avLst/>
          </a:prstGeom>
          <a:noFill/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611560" y="1052736"/>
            <a:ext cx="5688632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2.1 </a:t>
            </a:r>
            <a:r>
              <a:rPr kumimoji="1" lang="ko-KR" altLang="en-US" b="1" dirty="0" err="1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타마가와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 모터사양서 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구성 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: 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(3) 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변경 </a:t>
            </a:r>
            <a:r>
              <a:rPr kumimoji="1" lang="ko-KR" altLang="en-US" b="1" dirty="0" err="1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이력표</a:t>
            </a:r>
            <a:endParaRPr kumimoji="1" lang="ko-KR" altLang="en-US" b="1" dirty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 t="1515"/>
          <a:stretch>
            <a:fillRect/>
          </a:stretch>
        </p:blipFill>
        <p:spPr bwMode="auto">
          <a:xfrm>
            <a:off x="1475656" y="1556792"/>
            <a:ext cx="6934200" cy="4680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11"/>
          <p:cNvSpPr>
            <a:spLocks noChangeArrowheads="1"/>
          </p:cNvSpPr>
          <p:nvPr/>
        </p:nvSpPr>
        <p:spPr bwMode="gray">
          <a:xfrm>
            <a:off x="5220072" y="219075"/>
            <a:ext cx="3709645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CC99">
                  <a:gamma/>
                  <a:shade val="46275"/>
                  <a:invGamma/>
                </a:srgbClr>
              </a:gs>
              <a:gs pos="100000">
                <a:srgbClr val="00CC99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ko-KR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gray">
          <a:xfrm>
            <a:off x="5220072" y="163513"/>
            <a:ext cx="3600078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kumimoji="1" lang="ko-KR" altLang="en-US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모터 사양서의 이해</a:t>
            </a:r>
            <a:endParaRPr kumimoji="1" lang="en-US" altLang="ko-KR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69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54600" y="6165304"/>
            <a:ext cx="2311400" cy="419400"/>
          </a:xfrm>
          <a:prstGeom prst="rect">
            <a:avLst/>
          </a:prstGeo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바닥글 개체 틀 2"/>
          <p:cNvSpPr txBox="1">
            <a:spLocks/>
          </p:cNvSpPr>
          <p:nvPr/>
        </p:nvSpPr>
        <p:spPr bwMode="auto">
          <a:xfrm>
            <a:off x="2699792" y="6509048"/>
            <a:ext cx="4176464" cy="34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sz="1400" b="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부서 내 교육용 자료이므로 대외비입니다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.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pic>
        <p:nvPicPr>
          <p:cNvPr id="12" name="Picture 8" descr="ecbla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160463"/>
            <a:ext cx="9525" cy="9525"/>
          </a:xfrm>
          <a:prstGeom prst="rect">
            <a:avLst/>
          </a:prstGeom>
          <a:noFill/>
        </p:spPr>
      </p:pic>
      <p:pic>
        <p:nvPicPr>
          <p:cNvPr id="13" name="Picture 9" descr="ecbla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" y="1160463"/>
            <a:ext cx="9525" cy="9525"/>
          </a:xfrm>
          <a:prstGeom prst="rect">
            <a:avLst/>
          </a:prstGeom>
          <a:noFill/>
        </p:spPr>
      </p:pic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611560" y="1052736"/>
            <a:ext cx="439248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2.1 </a:t>
            </a:r>
            <a:r>
              <a:rPr kumimoji="1" lang="ko-KR" altLang="en-US" b="1" dirty="0" err="1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타마가와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 모터사양서 구성 </a:t>
            </a: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: (4) 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외형도</a:t>
            </a:r>
            <a:endParaRPr kumimoji="1" lang="ko-KR" altLang="en-US" b="1" dirty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1556792"/>
            <a:ext cx="6589776" cy="4620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11"/>
          <p:cNvSpPr>
            <a:spLocks noChangeArrowheads="1"/>
          </p:cNvSpPr>
          <p:nvPr/>
        </p:nvSpPr>
        <p:spPr bwMode="gray">
          <a:xfrm>
            <a:off x="5220072" y="219075"/>
            <a:ext cx="3709645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CC99">
                  <a:gamma/>
                  <a:shade val="46275"/>
                  <a:invGamma/>
                </a:srgbClr>
              </a:gs>
              <a:gs pos="100000">
                <a:srgbClr val="00CC99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ko-KR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AutoShape 12"/>
          <p:cNvSpPr>
            <a:spLocks noChangeArrowheads="1"/>
          </p:cNvSpPr>
          <p:nvPr/>
        </p:nvSpPr>
        <p:spPr bwMode="gray">
          <a:xfrm>
            <a:off x="5220072" y="163513"/>
            <a:ext cx="3600078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kumimoji="1" lang="ko-KR" altLang="en-US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모터 사양서의 이해</a:t>
            </a:r>
            <a:endParaRPr kumimoji="1" lang="en-US" altLang="ko-KR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69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54600" y="6165304"/>
            <a:ext cx="2311400" cy="419400"/>
          </a:xfrm>
          <a:prstGeom prst="rect">
            <a:avLst/>
          </a:prstGeo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바닥글 개체 틀 2"/>
          <p:cNvSpPr txBox="1">
            <a:spLocks/>
          </p:cNvSpPr>
          <p:nvPr/>
        </p:nvSpPr>
        <p:spPr bwMode="auto">
          <a:xfrm>
            <a:off x="2699792" y="6509048"/>
            <a:ext cx="4176464" cy="34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1" sz="1400" b="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부서 내 교육용 자료이므로 대외비입니다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.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611560" y="1052736"/>
            <a:ext cx="4392488" cy="3942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2.2 </a:t>
            </a:r>
            <a:r>
              <a:rPr kumimoji="1" lang="ko-KR" altLang="en-US" b="1" dirty="0" smtClean="0">
                <a:solidFill>
                  <a:srgbClr val="000000"/>
                </a:solidFill>
                <a:latin typeface="Arial" charset="0"/>
                <a:ea typeface="굴림" pitchFamily="50" charset="-127"/>
              </a:rPr>
              <a:t>모터 용량</a:t>
            </a:r>
            <a:endParaRPr kumimoji="1" lang="ko-KR" altLang="en-US" b="1" dirty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5059680" cy="224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861048"/>
            <a:ext cx="5113020" cy="187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5733256"/>
            <a:ext cx="6172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1196752"/>
            <a:ext cx="3127058" cy="426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156176" y="1916832"/>
            <a:ext cx="298782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HHI Spec. : 4.3[kW]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20.5*2000/0.955 = 4,293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err="1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방열판</a:t>
            </a:r>
            <a:r>
              <a:rPr kumimoji="1" lang="ko-KR" altLang="en-US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kumimoji="1" lang="en-US" altLang="ko-KR" sz="1600" b="1" dirty="0" smtClean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: Iron, T25, 300 X 300 </a:t>
            </a:r>
            <a:endParaRPr kumimoji="1" lang="ko-KR" altLang="en-US" sz="1600" b="1" dirty="0">
              <a:solidFill>
                <a:srgbClr val="FF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6176" y="2996952"/>
            <a:ext cx="298782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 smtClean="0">
                <a:solidFill>
                  <a:srgbClr val="3333CC">
                    <a:lumMod val="75000"/>
                  </a:srgbClr>
                </a:solidFill>
                <a:latin typeface="HY헤드라인M" pitchFamily="18" charset="-127"/>
                <a:ea typeface="HY헤드라인M" pitchFamily="18" charset="-127"/>
              </a:rPr>
              <a:t>TAMAGAWA Spec. : 7.5[kW]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 smtClean="0">
                <a:solidFill>
                  <a:srgbClr val="3333CC">
                    <a:lumMod val="75000"/>
                  </a:srgbClr>
                </a:solidFill>
                <a:latin typeface="굴림" pitchFamily="50" charset="-127"/>
                <a:ea typeface="굴림" pitchFamily="50" charset="-127"/>
              </a:rPr>
              <a:t>35.8*2000/0.955 = 7,493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err="1" smtClean="0">
                <a:solidFill>
                  <a:srgbClr val="3333CC">
                    <a:lumMod val="75000"/>
                  </a:srgbClr>
                </a:solidFill>
                <a:latin typeface="굴림" pitchFamily="50" charset="-127"/>
                <a:ea typeface="굴림" pitchFamily="50" charset="-127"/>
              </a:rPr>
              <a:t>방열판</a:t>
            </a:r>
            <a:r>
              <a:rPr kumimoji="1" lang="en-US" altLang="ko-KR" sz="1600" b="1" dirty="0" smtClean="0">
                <a:solidFill>
                  <a:srgbClr val="3333CC">
                    <a:lumMod val="75000"/>
                  </a:srgbClr>
                </a:solidFill>
                <a:latin typeface="굴림" pitchFamily="50" charset="-127"/>
                <a:ea typeface="굴림" pitchFamily="50" charset="-127"/>
              </a:rPr>
              <a:t> : Al, T25, 600 X 600</a:t>
            </a:r>
            <a:endParaRPr kumimoji="1" lang="ko-KR" altLang="en-US" sz="1600" b="1" dirty="0">
              <a:solidFill>
                <a:srgbClr val="3333CC">
                  <a:lumMod val="75000"/>
                </a:srgb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797152"/>
            <a:ext cx="2987824" cy="939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 smtClean="0">
                <a:solidFill>
                  <a:srgbClr val="009900"/>
                </a:solidFill>
                <a:latin typeface="HY헤드라인M" pitchFamily="18" charset="-127"/>
                <a:ea typeface="HY헤드라인M" pitchFamily="18" charset="-127"/>
              </a:rPr>
              <a:t>YASKAWA Spec. : 5.1[kW]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 smtClean="0">
                <a:solidFill>
                  <a:srgbClr val="009900"/>
                </a:solidFill>
                <a:latin typeface="굴림" pitchFamily="50" charset="-127"/>
                <a:ea typeface="굴림" pitchFamily="50" charset="-127"/>
              </a:rPr>
              <a:t>35.8*0.9*1500/0.955 = 5,061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err="1" smtClean="0">
                <a:solidFill>
                  <a:srgbClr val="009900"/>
                </a:solidFill>
                <a:latin typeface="굴림" pitchFamily="50" charset="-127"/>
                <a:ea typeface="굴림" pitchFamily="50" charset="-127"/>
              </a:rPr>
              <a:t>방열판</a:t>
            </a:r>
            <a:r>
              <a:rPr kumimoji="1" lang="en-US" altLang="ko-KR" sz="1600" b="1" dirty="0" smtClean="0">
                <a:solidFill>
                  <a:srgbClr val="009900"/>
                </a:solidFill>
                <a:latin typeface="굴림" pitchFamily="50" charset="-127"/>
                <a:ea typeface="굴림" pitchFamily="50" charset="-127"/>
              </a:rPr>
              <a:t> : Iron, T30, 550 X 550</a:t>
            </a:r>
            <a:endParaRPr kumimoji="1" lang="ko-KR" altLang="en-US" sz="1600" b="1" dirty="0">
              <a:solidFill>
                <a:srgbClr val="0099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3779912" y="1700808"/>
            <a:ext cx="936104" cy="138499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en-US" sz="1400" b="1" dirty="0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4788024" y="1700808"/>
            <a:ext cx="864096" cy="1384995"/>
          </a:xfrm>
          <a:prstGeom prst="rect">
            <a:avLst/>
          </a:prstGeom>
          <a:noFill/>
          <a:ln w="38100" cap="flat" cmpd="sng" algn="ctr">
            <a:solidFill>
              <a:srgbClr val="3333CC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 bwMode="auto">
          <a:xfrm>
            <a:off x="1331640" y="6165304"/>
            <a:ext cx="439248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AutoShape 11"/>
          <p:cNvSpPr>
            <a:spLocks noChangeArrowheads="1"/>
          </p:cNvSpPr>
          <p:nvPr/>
        </p:nvSpPr>
        <p:spPr bwMode="gray">
          <a:xfrm>
            <a:off x="5220072" y="219075"/>
            <a:ext cx="3709645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CC99">
                  <a:gamma/>
                  <a:shade val="46275"/>
                  <a:invGamma/>
                </a:srgbClr>
              </a:gs>
              <a:gs pos="100000">
                <a:srgbClr val="00CC99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ko-KR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AutoShape 12"/>
          <p:cNvSpPr>
            <a:spLocks noChangeArrowheads="1"/>
          </p:cNvSpPr>
          <p:nvPr/>
        </p:nvSpPr>
        <p:spPr bwMode="gray">
          <a:xfrm>
            <a:off x="5220072" y="163513"/>
            <a:ext cx="3600078" cy="466725"/>
          </a:xfrm>
          <a:prstGeom prst="roundRect">
            <a:avLst>
              <a:gd name="adj" fmla="val 16667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kumimoji="1" lang="ko-KR" altLang="en-US" sz="20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모터 사양서의 이해</a:t>
            </a:r>
            <a:endParaRPr kumimoji="1" lang="en-US" altLang="ko-KR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69703"/>
      </p:ext>
    </p:extLst>
  </p:cSld>
  <p:clrMapOvr>
    <a:masterClrMapping/>
  </p:clrMapOvr>
</p:sld>
</file>

<file path=ppt/theme/theme1.xml><?xml version="1.0" encoding="utf-8"?>
<a:theme xmlns:a="http://schemas.openxmlformats.org/drawingml/2006/main" name="표준안 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옵션안 표지">
  <a:themeElements>
    <a:clrScheme name="HHI PPT 컬러 시스템">
      <a:dk1>
        <a:srgbClr val="4D4C4E"/>
      </a:dk1>
      <a:lt1>
        <a:sysClr val="window" lastClr="FFFFFF"/>
      </a:lt1>
      <a:dk2>
        <a:srgbClr val="262627"/>
      </a:dk2>
      <a:lt2>
        <a:srgbClr val="EAEAEA"/>
      </a:lt2>
      <a:accent1>
        <a:srgbClr val="009DBC"/>
      </a:accent1>
      <a:accent2>
        <a:srgbClr val="034168"/>
      </a:accent2>
      <a:accent3>
        <a:srgbClr val="618844"/>
      </a:accent3>
      <a:accent4>
        <a:srgbClr val="246478"/>
      </a:accent4>
      <a:accent5>
        <a:srgbClr val="81776A"/>
      </a:accent5>
      <a:accent6>
        <a:srgbClr val="FDB913"/>
      </a:accent6>
      <a:hlink>
        <a:srgbClr val="0000FF"/>
      </a:hlink>
      <a:folHlink>
        <a:srgbClr val="800080"/>
      </a:folHlink>
    </a:clrScheme>
    <a:fontScheme name="현대체">
      <a:majorFont>
        <a:latin typeface="현대체 Bold"/>
        <a:ea typeface="현대체 Bold"/>
        <a:cs typeface=""/>
      </a:majorFont>
      <a:minorFont>
        <a:latin typeface="현대체 Medium"/>
        <a:ea typeface="현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목차, 간지">
  <a:themeElements>
    <a:clrScheme name="HHI PPT 컬러 시스템">
      <a:dk1>
        <a:srgbClr val="4D4C4E"/>
      </a:dk1>
      <a:lt1>
        <a:sysClr val="window" lastClr="FFFFFF"/>
      </a:lt1>
      <a:dk2>
        <a:srgbClr val="262627"/>
      </a:dk2>
      <a:lt2>
        <a:srgbClr val="EAEAEA"/>
      </a:lt2>
      <a:accent1>
        <a:srgbClr val="009DBC"/>
      </a:accent1>
      <a:accent2>
        <a:srgbClr val="034168"/>
      </a:accent2>
      <a:accent3>
        <a:srgbClr val="618844"/>
      </a:accent3>
      <a:accent4>
        <a:srgbClr val="246478"/>
      </a:accent4>
      <a:accent5>
        <a:srgbClr val="81776A"/>
      </a:accent5>
      <a:accent6>
        <a:srgbClr val="FDB913"/>
      </a:accent6>
      <a:hlink>
        <a:srgbClr val="0000FF"/>
      </a:hlink>
      <a:folHlink>
        <a:srgbClr val="800080"/>
      </a:folHlink>
    </a:clrScheme>
    <a:fontScheme name="현대체">
      <a:majorFont>
        <a:latin typeface="현대체 Bold"/>
        <a:ea typeface="현대체 Bold"/>
        <a:cs typeface=""/>
      </a:majorFont>
      <a:minorFont>
        <a:latin typeface="현대체 Medium"/>
        <a:ea typeface="현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타입 내지">
  <a:themeElements>
    <a:clrScheme name="HHI PPT 컬러 시스템">
      <a:dk1>
        <a:srgbClr val="4D4C4E"/>
      </a:dk1>
      <a:lt1>
        <a:sysClr val="window" lastClr="FFFFFF"/>
      </a:lt1>
      <a:dk2>
        <a:srgbClr val="262627"/>
      </a:dk2>
      <a:lt2>
        <a:srgbClr val="EAEAEA"/>
      </a:lt2>
      <a:accent1>
        <a:srgbClr val="009DBC"/>
      </a:accent1>
      <a:accent2>
        <a:srgbClr val="034168"/>
      </a:accent2>
      <a:accent3>
        <a:srgbClr val="618844"/>
      </a:accent3>
      <a:accent4>
        <a:srgbClr val="246478"/>
      </a:accent4>
      <a:accent5>
        <a:srgbClr val="81776A"/>
      </a:accent5>
      <a:accent6>
        <a:srgbClr val="FDB913"/>
      </a:accent6>
      <a:hlink>
        <a:srgbClr val="0000FF"/>
      </a:hlink>
      <a:folHlink>
        <a:srgbClr val="800080"/>
      </a:folHlink>
    </a:clrScheme>
    <a:fontScheme name="현대체">
      <a:majorFont>
        <a:latin typeface="현대체 Bold"/>
        <a:ea typeface="현대체 Bold"/>
        <a:cs typeface=""/>
      </a:majorFont>
      <a:minorFont>
        <a:latin typeface="현대체 Medium"/>
        <a:ea typeface="현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B타입 내지">
  <a:themeElements>
    <a:clrScheme name="HHI PPT 컬러 시스템">
      <a:dk1>
        <a:srgbClr val="4D4C4E"/>
      </a:dk1>
      <a:lt1>
        <a:sysClr val="window" lastClr="FFFFFF"/>
      </a:lt1>
      <a:dk2>
        <a:srgbClr val="262627"/>
      </a:dk2>
      <a:lt2>
        <a:srgbClr val="EAEAEA"/>
      </a:lt2>
      <a:accent1>
        <a:srgbClr val="009DBC"/>
      </a:accent1>
      <a:accent2>
        <a:srgbClr val="034168"/>
      </a:accent2>
      <a:accent3>
        <a:srgbClr val="618844"/>
      </a:accent3>
      <a:accent4>
        <a:srgbClr val="246478"/>
      </a:accent4>
      <a:accent5>
        <a:srgbClr val="81776A"/>
      </a:accent5>
      <a:accent6>
        <a:srgbClr val="FDB913"/>
      </a:accent6>
      <a:hlink>
        <a:srgbClr val="0000FF"/>
      </a:hlink>
      <a:folHlink>
        <a:srgbClr val="800080"/>
      </a:folHlink>
    </a:clrScheme>
    <a:fontScheme name="현대체">
      <a:majorFont>
        <a:latin typeface="현대체 Bold"/>
        <a:ea typeface="현대체 Bold"/>
        <a:cs typeface=""/>
      </a:majorFont>
      <a:minorFont>
        <a:latin typeface="현대체 Medium"/>
        <a:ea typeface="현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타입 내지">
  <a:themeElements>
    <a:clrScheme name="HHI PPT 컬러 시스템">
      <a:dk1>
        <a:srgbClr val="4D4C4E"/>
      </a:dk1>
      <a:lt1>
        <a:sysClr val="window" lastClr="FFFFFF"/>
      </a:lt1>
      <a:dk2>
        <a:srgbClr val="262627"/>
      </a:dk2>
      <a:lt2>
        <a:srgbClr val="EAEAEA"/>
      </a:lt2>
      <a:accent1>
        <a:srgbClr val="009DBC"/>
      </a:accent1>
      <a:accent2>
        <a:srgbClr val="034168"/>
      </a:accent2>
      <a:accent3>
        <a:srgbClr val="618844"/>
      </a:accent3>
      <a:accent4>
        <a:srgbClr val="246478"/>
      </a:accent4>
      <a:accent5>
        <a:srgbClr val="81776A"/>
      </a:accent5>
      <a:accent6>
        <a:srgbClr val="FDB913"/>
      </a:accent6>
      <a:hlink>
        <a:srgbClr val="0000FF"/>
      </a:hlink>
      <a:folHlink>
        <a:srgbClr val="800080"/>
      </a:folHlink>
    </a:clrScheme>
    <a:fontScheme name="현대체">
      <a:majorFont>
        <a:latin typeface="현대체 Bold"/>
        <a:ea typeface="현대체 Bold"/>
        <a:cs typeface=""/>
      </a:majorFont>
      <a:minorFont>
        <a:latin typeface="현대체 Medium"/>
        <a:ea typeface="현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A타입 내지">
  <a:themeElements>
    <a:clrScheme name="HHI PPT 컬러 시스템">
      <a:dk1>
        <a:srgbClr val="4D4C4E"/>
      </a:dk1>
      <a:lt1>
        <a:sysClr val="window" lastClr="FFFFFF"/>
      </a:lt1>
      <a:dk2>
        <a:srgbClr val="262627"/>
      </a:dk2>
      <a:lt2>
        <a:srgbClr val="EAEAEA"/>
      </a:lt2>
      <a:accent1>
        <a:srgbClr val="009DBC"/>
      </a:accent1>
      <a:accent2>
        <a:srgbClr val="034168"/>
      </a:accent2>
      <a:accent3>
        <a:srgbClr val="618844"/>
      </a:accent3>
      <a:accent4>
        <a:srgbClr val="246478"/>
      </a:accent4>
      <a:accent5>
        <a:srgbClr val="81776A"/>
      </a:accent5>
      <a:accent6>
        <a:srgbClr val="FDB913"/>
      </a:accent6>
      <a:hlink>
        <a:srgbClr val="0000FF"/>
      </a:hlink>
      <a:folHlink>
        <a:srgbClr val="800080"/>
      </a:folHlink>
    </a:clrScheme>
    <a:fontScheme name="현대체">
      <a:majorFont>
        <a:latin typeface="현대체 Bold"/>
        <a:ea typeface="현대체 Bold"/>
        <a:cs typeface=""/>
      </a:majorFont>
      <a:minorFont>
        <a:latin typeface="현대체 Medium"/>
        <a:ea typeface="현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_A타입 내지">
  <a:themeElements>
    <a:clrScheme name="HHI PPT 컬러 시스템">
      <a:dk1>
        <a:srgbClr val="4D4C4E"/>
      </a:dk1>
      <a:lt1>
        <a:sysClr val="window" lastClr="FFFFFF"/>
      </a:lt1>
      <a:dk2>
        <a:srgbClr val="262627"/>
      </a:dk2>
      <a:lt2>
        <a:srgbClr val="EAEAEA"/>
      </a:lt2>
      <a:accent1>
        <a:srgbClr val="009DBC"/>
      </a:accent1>
      <a:accent2>
        <a:srgbClr val="034168"/>
      </a:accent2>
      <a:accent3>
        <a:srgbClr val="618844"/>
      </a:accent3>
      <a:accent4>
        <a:srgbClr val="246478"/>
      </a:accent4>
      <a:accent5>
        <a:srgbClr val="81776A"/>
      </a:accent5>
      <a:accent6>
        <a:srgbClr val="FDB913"/>
      </a:accent6>
      <a:hlink>
        <a:srgbClr val="0000FF"/>
      </a:hlink>
      <a:folHlink>
        <a:srgbClr val="800080"/>
      </a:folHlink>
    </a:clrScheme>
    <a:fontScheme name="현대체">
      <a:majorFont>
        <a:latin typeface="현대체 Bold"/>
        <a:ea typeface="현대체 Bold"/>
        <a:cs typeface=""/>
      </a:majorFont>
      <a:minorFont>
        <a:latin typeface="현대체 Medium"/>
        <a:ea typeface="현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1_master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1_master">
    <a:majorFont>
      <a:latin typeface="굴림"/>
      <a:ea typeface="굴림"/>
      <a:cs typeface=""/>
    </a:majorFont>
    <a:minorFont>
      <a:latin typeface="굴림"/>
      <a:ea typeface="굴림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1_master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1_master">
    <a:majorFont>
      <a:latin typeface="굴림"/>
      <a:ea typeface="굴림"/>
      <a:cs typeface=""/>
    </a:majorFont>
    <a:minorFont>
      <a:latin typeface="굴림"/>
      <a:ea typeface="굴림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1_master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1_master">
    <a:majorFont>
      <a:latin typeface="굴림"/>
      <a:ea typeface="굴림"/>
      <a:cs typeface=""/>
    </a:majorFont>
    <a:minorFont>
      <a:latin typeface="굴림"/>
      <a:ea typeface="굴림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1_master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1_master">
    <a:majorFont>
      <a:latin typeface="굴림"/>
      <a:ea typeface="굴림"/>
      <a:cs typeface=""/>
    </a:majorFont>
    <a:minorFont>
      <a:latin typeface="굴림"/>
      <a:ea typeface="굴림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27109</TotalTime>
  <Words>757</Words>
  <Application>Microsoft Office PowerPoint</Application>
  <PresentationFormat>A4 용지(210x297mm)</PresentationFormat>
  <Paragraphs>227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21</vt:i4>
      </vt:variant>
    </vt:vector>
  </HeadingPairs>
  <TitlesOfParts>
    <vt:vector size="40" baseType="lpstr">
      <vt:lpstr>굴림</vt:lpstr>
      <vt:lpstr>Arial</vt:lpstr>
      <vt:lpstr>맑은 고딕</vt:lpstr>
      <vt:lpstr>현대체 Medium</vt:lpstr>
      <vt:lpstr>HY헤드라인M</vt:lpstr>
      <vt:lpstr>현대체 Light</vt:lpstr>
      <vt:lpstr>Times New Roman</vt:lpstr>
      <vt:lpstr>현대체 Bold</vt:lpstr>
      <vt:lpstr>Century Gothic</vt:lpstr>
      <vt:lpstr>Cambria</vt:lpstr>
      <vt:lpstr>Wingdings</vt:lpstr>
      <vt:lpstr>표준안 표지</vt:lpstr>
      <vt:lpstr>옵션안 표지</vt:lpstr>
      <vt:lpstr>목차, 간지</vt:lpstr>
      <vt:lpstr>A타입 내지</vt:lpstr>
      <vt:lpstr>B타입 내지</vt:lpstr>
      <vt:lpstr>C타입 내지</vt:lpstr>
      <vt:lpstr>1_A타입 내지</vt:lpstr>
      <vt:lpstr>2_A타입 내지</vt:lpstr>
      <vt:lpstr>[자율직무교육] 모터 사용자용 교육자료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HHI</dc:creator>
  <cp:lastModifiedBy>hhi</cp:lastModifiedBy>
  <cp:revision>1114</cp:revision>
  <cp:lastPrinted>2017-09-18T01:00:52Z</cp:lastPrinted>
  <dcterms:created xsi:type="dcterms:W3CDTF">2015-04-16T04:25:48Z</dcterms:created>
  <dcterms:modified xsi:type="dcterms:W3CDTF">2018-05-15T07:46:28Z</dcterms:modified>
</cp:coreProperties>
</file>